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7" saveSubsetFonts="1">
  <p:sldMasterIdLst>
    <p:sldMasterId id="2147483660" r:id="rId1"/>
  </p:sldMasterIdLst>
  <p:sldIdLst>
    <p:sldId id="256" r:id="rId2"/>
    <p:sldId id="261" r:id="rId3"/>
    <p:sldId id="264" r:id="rId4"/>
    <p:sldId id="263" r:id="rId5"/>
    <p:sldId id="262" r:id="rId6"/>
    <p:sldId id="265" r:id="rId7"/>
    <p:sldId id="260" r:id="rId8"/>
    <p:sldId id="267" r:id="rId9"/>
    <p:sldId id="266" r:id="rId10"/>
    <p:sldId id="268" r:id="rId11"/>
    <p:sldId id="269" r:id="rId12"/>
    <p:sldId id="270" r:id="rId13"/>
    <p:sldId id="271" r:id="rId14"/>
    <p:sldId id="272" r:id="rId15"/>
    <p:sldId id="273" r:id="rId16"/>
    <p:sldId id="274" r:id="rId17"/>
    <p:sldId id="275" r:id="rId18"/>
    <p:sldId id="276" r:id="rId19"/>
    <p:sldId id="277" r:id="rId20"/>
    <p:sldId id="278" r:id="rId21"/>
    <p:sldId id="258" r:id="rId22"/>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8" d="100"/>
          <a:sy n="68" d="100"/>
        </p:scale>
        <p:origin x="109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n-US"/>
              <a:t>Click to edit Master title style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A401E2-8004-4DD7-B190-D624B0723A22}"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B1C7B1-E002-46E3-919B-0E2BF4A8B5B0}" type="slidenum">
              <a:rPr lang="en-GB" smtClean="0"/>
              <a:t>‹#›</a:t>
            </a:fld>
            <a:endParaRPr lang="en-GB"/>
          </a:p>
        </p:txBody>
      </p:sp>
    </p:spTree>
    <p:extLst>
      <p:ext uri="{BB962C8B-B14F-4D97-AF65-F5344CB8AC3E}">
        <p14:creationId xmlns:p14="http://schemas.microsoft.com/office/powerpoint/2010/main" val="1372270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A401E2-8004-4DD7-B190-D624B0723A22}"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B1C7B1-E002-46E3-919B-0E2BF4A8B5B0}" type="slidenum">
              <a:rPr lang="en-GB" smtClean="0"/>
              <a:t>‹#›</a:t>
            </a:fld>
            <a:endParaRPr lang="en-GB"/>
          </a:p>
        </p:txBody>
      </p:sp>
    </p:spTree>
    <p:extLst>
      <p:ext uri="{BB962C8B-B14F-4D97-AF65-F5344CB8AC3E}">
        <p14:creationId xmlns:p14="http://schemas.microsoft.com/office/powerpoint/2010/main" val="3840255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A401E2-8004-4DD7-B190-D624B0723A22}"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B1C7B1-E002-46E3-919B-0E2BF4A8B5B0}" type="slidenum">
              <a:rPr lang="en-GB" smtClean="0"/>
              <a:t>‹#›</a:t>
            </a:fld>
            <a:endParaRPr lang="en-GB"/>
          </a:p>
        </p:txBody>
      </p:sp>
    </p:spTree>
    <p:extLst>
      <p:ext uri="{BB962C8B-B14F-4D97-AF65-F5344CB8AC3E}">
        <p14:creationId xmlns:p14="http://schemas.microsoft.com/office/powerpoint/2010/main" val="3782899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A401E2-8004-4DD7-B190-D624B0723A22}"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B1C7B1-E002-46E3-919B-0E2BF4A8B5B0}" type="slidenum">
              <a:rPr lang="en-GB" smtClean="0"/>
              <a:t>‹#›</a:t>
            </a:fld>
            <a:endParaRPr lang="en-GB"/>
          </a:p>
        </p:txBody>
      </p:sp>
    </p:spTree>
    <p:extLst>
      <p:ext uri="{BB962C8B-B14F-4D97-AF65-F5344CB8AC3E}">
        <p14:creationId xmlns:p14="http://schemas.microsoft.com/office/powerpoint/2010/main" val="23014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n-US"/>
              <a:t>Click to edit Master title style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A401E2-8004-4DD7-B190-D624B0723A22}" type="datetimeFigureOut">
              <a:rPr lang="en-GB" smtClean="0"/>
              <a:t>12/03/2019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0B1C7B1-E002-46E3-919B-0E2BF4A8B5B0}" type="slidenum">
              <a:rPr lang="en-GB" smtClean="0"/>
              <a:t>‹#›</a:t>
            </a:fld>
            <a:endParaRPr lang="en-GB"/>
          </a:p>
        </p:txBody>
      </p:sp>
    </p:spTree>
    <p:extLst>
      <p:ext uri="{BB962C8B-B14F-4D97-AF65-F5344CB8AC3E}">
        <p14:creationId xmlns:p14="http://schemas.microsoft.com/office/powerpoint/2010/main" val="3333230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A401E2-8004-4DD7-B190-D624B0723A22}" type="datetimeFigureOut">
              <a:rPr lang="en-GB" smtClean="0"/>
              <a:t>12/03/2019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0B1C7B1-E002-46E3-919B-0E2BF4A8B5B0}" type="slidenum">
              <a:rPr lang="en-GB" smtClean="0"/>
              <a:t>‹#›</a:t>
            </a:fld>
            <a:endParaRPr lang="en-GB"/>
          </a:p>
        </p:txBody>
      </p:sp>
    </p:spTree>
    <p:extLst>
      <p:ext uri="{BB962C8B-B14F-4D97-AF65-F5344CB8AC3E}">
        <p14:creationId xmlns:p14="http://schemas.microsoft.com/office/powerpoint/2010/main" val="2194442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n-US"/>
              <a:t>Click to edit Master title style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Edit Master text styles</a:t>
            </a:r>
          </a:p>
        </p:txBody>
      </p:sp>
      <p:sp>
        <p:nvSpPr>
          <p:cNvPr id="4" name="Content Placeholder 3"/>
          <p:cNvSpPr>
            <a:spLocks noGrp="1"/>
          </p:cNvSpPr>
          <p:nvPr>
            <p:ph sz="half" idx="2"/>
          </p:nvPr>
        </p:nvSpPr>
        <p:spPr>
          <a:xfrm>
            <a:off x="736456" y="2761381"/>
            <a:ext cx="4523137" cy="40615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t>Edit Master text styles</a:t>
            </a:r>
          </a:p>
        </p:txBody>
      </p:sp>
      <p:sp>
        <p:nvSpPr>
          <p:cNvPr id="6" name="Content Placeholder 5"/>
          <p:cNvSpPr>
            <a:spLocks noGrp="1"/>
          </p:cNvSpPr>
          <p:nvPr>
            <p:ph sz="quarter" idx="4"/>
          </p:nvPr>
        </p:nvSpPr>
        <p:spPr>
          <a:xfrm>
            <a:off x="5412731" y="2761381"/>
            <a:ext cx="4545413" cy="40615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A401E2-8004-4DD7-B190-D624B0723A22}" type="datetimeFigureOut">
              <a:rPr lang="en-GB" smtClean="0"/>
              <a:t>12/03/2019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0B1C7B1-E002-46E3-919B-0E2BF4A8B5B0}" type="slidenum">
              <a:rPr lang="en-GB" smtClean="0"/>
              <a:t>‹#›</a:t>
            </a:fld>
            <a:endParaRPr lang="en-GB"/>
          </a:p>
        </p:txBody>
      </p:sp>
    </p:spTree>
    <p:extLst>
      <p:ext uri="{BB962C8B-B14F-4D97-AF65-F5344CB8AC3E}">
        <p14:creationId xmlns:p14="http://schemas.microsoft.com/office/powerpoint/2010/main" val="2003329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A401E2-8004-4DD7-B190-D624B0723A22}" type="datetimeFigureOut">
              <a:rPr lang="en-GB" smtClean="0"/>
              <a:t>12/03/2019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0B1C7B1-E002-46E3-919B-0E2BF4A8B5B0}" type="slidenum">
              <a:rPr lang="en-GB" smtClean="0"/>
              <a:t>‹#›</a:t>
            </a:fld>
            <a:endParaRPr lang="en-GB"/>
          </a:p>
        </p:txBody>
      </p:sp>
    </p:spTree>
    <p:extLst>
      <p:ext uri="{BB962C8B-B14F-4D97-AF65-F5344CB8AC3E}">
        <p14:creationId xmlns:p14="http://schemas.microsoft.com/office/powerpoint/2010/main" val="2190529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A401E2-8004-4DD7-B190-D624B0723A22}" type="datetimeFigureOut">
              <a:rPr lang="en-GB" smtClean="0"/>
              <a:t>12/03/2019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0B1C7B1-E002-46E3-919B-0E2BF4A8B5B0}" type="slidenum">
              <a:rPr lang="en-GB" smtClean="0"/>
              <a:t>‹#›</a:t>
            </a:fld>
            <a:endParaRPr lang="en-GB"/>
          </a:p>
        </p:txBody>
      </p:sp>
    </p:spTree>
    <p:extLst>
      <p:ext uri="{BB962C8B-B14F-4D97-AF65-F5344CB8AC3E}">
        <p14:creationId xmlns:p14="http://schemas.microsoft.com/office/powerpoint/2010/main" val="5210060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a:t>Click to edit Master title style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Edit Master text styles</a:t>
            </a:r>
          </a:p>
        </p:txBody>
      </p:sp>
      <p:sp>
        <p:nvSpPr>
          <p:cNvPr id="5" name="Date Placeholder 4"/>
          <p:cNvSpPr>
            <a:spLocks noGrp="1"/>
          </p:cNvSpPr>
          <p:nvPr>
            <p:ph type="dt" sz="half" idx="10"/>
          </p:nvPr>
        </p:nvSpPr>
        <p:spPr/>
        <p:txBody>
          <a:bodyPr/>
          <a:lstStyle/>
          <a:p>
            <a:fld id="{62A401E2-8004-4DD7-B190-D624B0723A22}" type="datetimeFigureOut">
              <a:rPr lang="en-GB" smtClean="0"/>
              <a:t>12/03/2019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0B1C7B1-E002-46E3-919B-0E2BF4A8B5B0}" type="slidenum">
              <a:rPr lang="en-GB" smtClean="0"/>
              <a:t>‹#›</a:t>
            </a:fld>
            <a:endParaRPr lang="en-GB"/>
          </a:p>
        </p:txBody>
      </p:sp>
    </p:spTree>
    <p:extLst>
      <p:ext uri="{BB962C8B-B14F-4D97-AF65-F5344CB8AC3E}">
        <p14:creationId xmlns:p14="http://schemas.microsoft.com/office/powerpoint/2010/main" val="24669960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t>Click icon to add picture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t>Edit Master text styles</a:t>
            </a:r>
          </a:p>
        </p:txBody>
      </p:sp>
      <p:sp>
        <p:nvSpPr>
          <p:cNvPr id="5" name="Date Placeholder 4"/>
          <p:cNvSpPr>
            <a:spLocks noGrp="1"/>
          </p:cNvSpPr>
          <p:nvPr>
            <p:ph type="dt" sz="half" idx="10"/>
          </p:nvPr>
        </p:nvSpPr>
        <p:spPr/>
        <p:txBody>
          <a:bodyPr/>
          <a:lstStyle/>
          <a:p>
            <a:fld id="{62A401E2-8004-4DD7-B190-D624B0723A22}" type="datetimeFigureOut">
              <a:rPr lang="en-GB" smtClean="0"/>
              <a:t>12/03/2019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0B1C7B1-E002-46E3-919B-0E2BF4A8B5B0}" type="slidenum">
              <a:rPr lang="en-GB" smtClean="0"/>
              <a:t>‹#›</a:t>
            </a:fld>
            <a:endParaRPr lang="en-GB"/>
          </a:p>
        </p:txBody>
      </p:sp>
    </p:spTree>
    <p:extLst>
      <p:ext uri="{BB962C8B-B14F-4D97-AF65-F5344CB8AC3E}">
        <p14:creationId xmlns:p14="http://schemas.microsoft.com/office/powerpoint/2010/main" val="2135042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62A401E2-8004-4DD7-B190-D624B0723A22}" type="datetimeFigureOut">
              <a:rPr lang="en-GB" smtClean="0"/>
              <a:t>12/03/2019</a:t>
            </a:fld>
            <a:endParaRPr lang="en-GB"/>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80B1C7B1-E002-46E3-919B-0E2BF4A8B5B0}" type="slidenum">
              <a:rPr lang="en-GB" smtClean="0"/>
              <a:t>‹#›</a:t>
            </a:fld>
            <a:endParaRPr lang="en-GB"/>
          </a:p>
        </p:txBody>
      </p:sp>
    </p:spTree>
    <p:extLst>
      <p:ext uri="{BB962C8B-B14F-4D97-AF65-F5344CB8AC3E}">
        <p14:creationId xmlns:p14="http://schemas.microsoft.com/office/powerpoint/2010/main" val="3767241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package" Target="../embeddings/Microsoft_Word_Document1.docx"/></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79426421-BA21-4426-B0D9-501225EC51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4" y="100"/>
            <a:ext cx="10678884" cy="7559474"/>
          </a:xfrm>
          <a:prstGeom prst="rect">
            <a:avLst/>
          </a:prstGeom>
        </p:spPr>
      </p:pic>
      <p:sp>
        <p:nvSpPr>
          <p:cNvPr id="6" name="TextBox 5">
            <a:extLst>
              <a:ext uri="{FF2B5EF4-FFF2-40B4-BE49-F238E27FC236}">
                <a16:creationId xmlns:a16="http://schemas.microsoft.com/office/drawing/2014/main" xmlns="" id="{1532F4AD-9460-43F5-9E41-05E765271B76}"/>
              </a:ext>
            </a:extLst>
          </p:cNvPr>
          <p:cNvSpPr txBox="1"/>
          <p:nvPr/>
        </p:nvSpPr>
        <p:spPr>
          <a:xfrm>
            <a:off x="864406" y="5791202"/>
            <a:ext cx="5342346" cy="954107"/>
          </a:xfrm>
          <a:prstGeom prst="rect">
            <a:avLst/>
          </a:prstGeom>
          <a:noFill/>
        </p:spPr>
        <p:txBody>
          <a:bodyPr wrap="square" rtlCol="0">
            <a:spAutoFit/>
          </a:bodyPr>
          <a:lstStyle/>
          <a:p>
            <a:r>
              <a:rPr lang="en-GB" sz="2800" b="1" dirty="0" smtClean="0">
                <a:solidFill>
                  <a:schemeClr val="bg1"/>
                </a:solidFill>
                <a:latin typeface="GaramondItcTEE" pitchFamily="2" charset="0"/>
              </a:rPr>
              <a:t>WORKING AT PRIMERA MF BANK</a:t>
            </a:r>
            <a:endParaRPr lang="en-GB" sz="2800" dirty="0">
              <a:solidFill>
                <a:schemeClr val="bg1"/>
              </a:solidFill>
              <a:latin typeface="GaramondItcTEE" pitchFamily="2" charset="0"/>
            </a:endParaRPr>
          </a:p>
        </p:txBody>
      </p:sp>
      <p:sp>
        <p:nvSpPr>
          <p:cNvPr id="4" name="TextBox 3">
            <a:extLst>
              <a:ext uri="{FF2B5EF4-FFF2-40B4-BE49-F238E27FC236}">
                <a16:creationId xmlns:a16="http://schemas.microsoft.com/office/drawing/2014/main" xmlns="" id="{0825A08A-8863-4F52-A979-F78748D0C2C0}"/>
              </a:ext>
            </a:extLst>
          </p:cNvPr>
          <p:cNvSpPr txBox="1"/>
          <p:nvPr/>
        </p:nvSpPr>
        <p:spPr>
          <a:xfrm>
            <a:off x="7990449" y="6020972"/>
            <a:ext cx="1523006" cy="523220"/>
          </a:xfrm>
          <a:prstGeom prst="rect">
            <a:avLst/>
          </a:prstGeom>
          <a:noFill/>
        </p:spPr>
        <p:txBody>
          <a:bodyPr wrap="square" rtlCol="0">
            <a:spAutoFit/>
          </a:bodyPr>
          <a:lstStyle/>
          <a:p>
            <a:r>
              <a:rPr lang="en-GB" sz="2800" dirty="0" smtClean="0">
                <a:solidFill>
                  <a:schemeClr val="bg1"/>
                </a:solidFill>
                <a:latin typeface="GaramondItcTEE" pitchFamily="2" charset="0"/>
              </a:rPr>
              <a:t>13.03.19</a:t>
            </a:r>
            <a:endParaRPr lang="en-GB" sz="2800" dirty="0">
              <a:solidFill>
                <a:schemeClr val="bg1"/>
              </a:solidFill>
              <a:latin typeface="GaramondItcTEE" pitchFamily="2" charset="0"/>
            </a:endParaRPr>
          </a:p>
        </p:txBody>
      </p:sp>
    </p:spTree>
    <p:extLst>
      <p:ext uri="{BB962C8B-B14F-4D97-AF65-F5344CB8AC3E}">
        <p14:creationId xmlns:p14="http://schemas.microsoft.com/office/powerpoint/2010/main" val="841091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48260"/>
            <a:ext cx="10705294"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27612" y="956603"/>
            <a:ext cx="4153877" cy="400110"/>
          </a:xfrm>
          <a:prstGeom prst="rect">
            <a:avLst/>
          </a:prstGeom>
          <a:noFill/>
        </p:spPr>
        <p:txBody>
          <a:bodyPr wrap="square" rtlCol="0">
            <a:spAutoFit/>
          </a:bodyPr>
          <a:lstStyle/>
          <a:p>
            <a:r>
              <a:rPr lang="en-GB" sz="2000" b="1" dirty="0" smtClean="0">
                <a:solidFill>
                  <a:schemeClr val="bg1"/>
                </a:solidFill>
                <a:latin typeface="GaramondItcTEE" pitchFamily="2" charset="0"/>
              </a:rPr>
              <a:t>FRAUD &amp; CORRUPTION POLICY</a:t>
            </a:r>
            <a:endParaRPr lang="en-GB" sz="2000" b="1"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7" name="Rectangle 6"/>
          <p:cNvSpPr/>
          <p:nvPr/>
        </p:nvSpPr>
        <p:spPr>
          <a:xfrm>
            <a:off x="727612" y="1452294"/>
            <a:ext cx="9837225" cy="4708981"/>
          </a:xfrm>
          <a:prstGeom prst="rect">
            <a:avLst/>
          </a:prstGeom>
        </p:spPr>
        <p:txBody>
          <a:bodyPr wrap="square">
            <a:spAutoFit/>
          </a:bodyPr>
          <a:lstStyle/>
          <a:p>
            <a:pPr algn="just">
              <a:spcBef>
                <a:spcPct val="20000"/>
              </a:spcBef>
              <a:buClr>
                <a:schemeClr val="accent1"/>
              </a:buClr>
              <a:defRPr/>
            </a:pPr>
            <a:r>
              <a:rPr lang="en-ZA" sz="2000" kern="0" dirty="0">
                <a:latin typeface="Garamond" pitchFamily="18" charset="0"/>
              </a:rPr>
              <a:t>This policy is established to promote and facilitate consistent organisational      behaviour by providing the following guidelines and requires all employees to:</a:t>
            </a:r>
          </a:p>
          <a:p>
            <a:pPr algn="just">
              <a:spcBef>
                <a:spcPct val="20000"/>
              </a:spcBef>
              <a:buClr>
                <a:schemeClr val="accent1"/>
              </a:buClr>
              <a:defRPr/>
            </a:pPr>
            <a:endParaRPr lang="en-ZA" sz="2000" kern="0" dirty="0">
              <a:latin typeface="Garamond" pitchFamily="18" charset="0"/>
            </a:endParaRPr>
          </a:p>
          <a:p>
            <a:pPr marL="638175" lvl="1" indent="-180975" algn="just">
              <a:spcBef>
                <a:spcPct val="20000"/>
              </a:spcBef>
              <a:buClr>
                <a:schemeClr val="accent1"/>
              </a:buClr>
              <a:buFont typeface="Arial" charset="0"/>
              <a:buChar char="●"/>
              <a:defRPr/>
            </a:pPr>
            <a:r>
              <a:rPr lang="en-ZA" sz="2000" kern="0" dirty="0">
                <a:latin typeface="Garamond" pitchFamily="18" charset="0"/>
              </a:rPr>
              <a:t>demonstrate the highest standard of personal and corporate ethics.</a:t>
            </a:r>
          </a:p>
          <a:p>
            <a:pPr lvl="1" algn="just">
              <a:spcBef>
                <a:spcPct val="20000"/>
              </a:spcBef>
              <a:buClr>
                <a:schemeClr val="accent1"/>
              </a:buClr>
              <a:defRPr/>
            </a:pPr>
            <a:endParaRPr lang="en-ZA" sz="2000" kern="0" dirty="0">
              <a:latin typeface="Garamond" pitchFamily="18" charset="0"/>
            </a:endParaRPr>
          </a:p>
          <a:p>
            <a:pPr marL="638175" lvl="1" indent="-180975" algn="just">
              <a:spcBef>
                <a:spcPct val="20000"/>
              </a:spcBef>
              <a:buClr>
                <a:schemeClr val="accent1"/>
              </a:buClr>
              <a:buFont typeface="Arial" charset="0"/>
              <a:buChar char="●"/>
              <a:defRPr/>
            </a:pPr>
            <a:r>
              <a:rPr lang="en-ZA" sz="2000" kern="0" dirty="0">
                <a:latin typeface="Garamond" pitchFamily="18" charset="0"/>
              </a:rPr>
              <a:t>comply with all internal and external policies, laws and regulations.</a:t>
            </a:r>
          </a:p>
          <a:p>
            <a:pPr marL="638175" lvl="1" indent="-180975" algn="just">
              <a:spcBef>
                <a:spcPct val="20000"/>
              </a:spcBef>
              <a:buClr>
                <a:schemeClr val="accent1"/>
              </a:buClr>
              <a:buFont typeface="Arial" charset="0"/>
              <a:buChar char="●"/>
              <a:defRPr/>
            </a:pPr>
            <a:endParaRPr lang="en-ZA" sz="2000" kern="0" dirty="0">
              <a:latin typeface="Garamond" pitchFamily="18" charset="0"/>
            </a:endParaRPr>
          </a:p>
          <a:p>
            <a:pPr marL="638175" lvl="1" indent="-180975" algn="just">
              <a:spcBef>
                <a:spcPct val="20000"/>
              </a:spcBef>
              <a:buClr>
                <a:schemeClr val="accent1"/>
              </a:buClr>
              <a:buFont typeface="Arial" charset="0"/>
              <a:buChar char="●"/>
              <a:defRPr/>
            </a:pPr>
            <a:r>
              <a:rPr lang="en-ZA" sz="2000" kern="0" dirty="0">
                <a:latin typeface="Garamond" pitchFamily="18" charset="0"/>
              </a:rPr>
              <a:t>value integrity and trust, not merely financial performance, in all dealings with staff, the public and customers.</a:t>
            </a:r>
          </a:p>
          <a:p>
            <a:pPr lvl="1" algn="just">
              <a:spcBef>
                <a:spcPct val="20000"/>
              </a:spcBef>
              <a:buClr>
                <a:schemeClr val="accent1"/>
              </a:buClr>
              <a:defRPr/>
            </a:pPr>
            <a:endParaRPr lang="en-ZA" sz="2000" kern="0" dirty="0">
              <a:latin typeface="Garamond" pitchFamily="18" charset="0"/>
            </a:endParaRPr>
          </a:p>
          <a:p>
            <a:pPr marL="638175" lvl="1" indent="-180975" algn="just">
              <a:spcBef>
                <a:spcPct val="20000"/>
              </a:spcBef>
              <a:buClr>
                <a:schemeClr val="accent1"/>
              </a:buClr>
              <a:buFont typeface="Arial" charset="0"/>
              <a:buChar char="●"/>
              <a:defRPr/>
            </a:pPr>
            <a:r>
              <a:rPr lang="en-ZA" sz="2000" kern="0" dirty="0">
                <a:latin typeface="Garamond" pitchFamily="18" charset="0"/>
              </a:rPr>
              <a:t>desire to be open and honest in all internal and external dealings.</a:t>
            </a:r>
          </a:p>
          <a:p>
            <a:pPr lvl="1" algn="just">
              <a:spcBef>
                <a:spcPct val="20000"/>
              </a:spcBef>
              <a:buClr>
                <a:schemeClr val="accent1"/>
              </a:buClr>
              <a:defRPr/>
            </a:pPr>
            <a:endParaRPr lang="en-ZA" sz="2000" kern="0" dirty="0">
              <a:latin typeface="Garamond" pitchFamily="18" charset="0"/>
            </a:endParaRPr>
          </a:p>
          <a:p>
            <a:pPr marL="638175" lvl="1" indent="-180975" algn="just">
              <a:spcBef>
                <a:spcPct val="20000"/>
              </a:spcBef>
              <a:buClr>
                <a:schemeClr val="accent1"/>
              </a:buClr>
              <a:buFont typeface="Arial" charset="0"/>
              <a:buChar char="●"/>
              <a:defRPr/>
            </a:pPr>
            <a:r>
              <a:rPr lang="en-ZA" sz="2000" kern="0" dirty="0">
                <a:latin typeface="Garamond" pitchFamily="18" charset="0"/>
              </a:rPr>
              <a:t>Be consistent in the application of policies to all staff whatever their level.</a:t>
            </a:r>
            <a:endParaRPr lang="en-GB" dirty="0"/>
          </a:p>
        </p:txBody>
      </p:sp>
    </p:spTree>
    <p:extLst>
      <p:ext uri="{BB962C8B-B14F-4D97-AF65-F5344CB8AC3E}">
        <p14:creationId xmlns:p14="http://schemas.microsoft.com/office/powerpoint/2010/main" val="33388637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705294"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27612" y="448260"/>
            <a:ext cx="4186106" cy="400110"/>
          </a:xfrm>
          <a:prstGeom prst="rect">
            <a:avLst/>
          </a:prstGeom>
          <a:noFill/>
        </p:spPr>
        <p:txBody>
          <a:bodyPr wrap="square" rtlCol="0">
            <a:spAutoFit/>
          </a:bodyPr>
          <a:lstStyle/>
          <a:p>
            <a:r>
              <a:rPr lang="en-GB" sz="2000" b="1" dirty="0" smtClean="0">
                <a:solidFill>
                  <a:schemeClr val="bg1"/>
                </a:solidFill>
                <a:latin typeface="GaramondItcTEE" pitchFamily="2" charset="0"/>
              </a:rPr>
              <a:t>FRAUD &amp; CORRUPTION POLICY </a:t>
            </a:r>
            <a:endParaRPr lang="en-GB" sz="2000" b="1"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963" y="1630363"/>
            <a:ext cx="6599237"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 name="Rectangle 1"/>
          <p:cNvSpPr/>
          <p:nvPr/>
        </p:nvSpPr>
        <p:spPr>
          <a:xfrm>
            <a:off x="1294228" y="5278518"/>
            <a:ext cx="7009263" cy="1477328"/>
          </a:xfrm>
          <a:prstGeom prst="rect">
            <a:avLst/>
          </a:prstGeom>
        </p:spPr>
        <p:txBody>
          <a:bodyPr wrap="square">
            <a:spAutoFit/>
          </a:bodyPr>
          <a:lstStyle/>
          <a:p>
            <a:pPr>
              <a:defRPr/>
            </a:pPr>
            <a:r>
              <a:rPr lang="en-US" b="1" dirty="0">
                <a:solidFill>
                  <a:schemeClr val="tx1">
                    <a:lumMod val="95000"/>
                    <a:lumOff val="5000"/>
                  </a:schemeClr>
                </a:solidFill>
              </a:rPr>
              <a:t>Corruption is defined as an act where someone(A) gives (or offers to give) someone in a position of power (B) something to use their power, illegally and/ or unfairly, to the advantage of A (or anyone else). The person offering to give or do something in return for something is always guilty of corruption. </a:t>
            </a:r>
            <a:endParaRPr lang="en-ZA" dirty="0">
              <a:solidFill>
                <a:schemeClr val="tx1">
                  <a:lumMod val="95000"/>
                  <a:lumOff val="5000"/>
                </a:schemeClr>
              </a:solidFill>
            </a:endParaRPr>
          </a:p>
        </p:txBody>
      </p:sp>
    </p:spTree>
    <p:extLst>
      <p:ext uri="{BB962C8B-B14F-4D97-AF65-F5344CB8AC3E}">
        <p14:creationId xmlns:p14="http://schemas.microsoft.com/office/powerpoint/2010/main" val="6979936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81" y="-140677"/>
            <a:ext cx="10705294"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27612" y="448260"/>
            <a:ext cx="4186106" cy="400110"/>
          </a:xfrm>
          <a:prstGeom prst="rect">
            <a:avLst/>
          </a:prstGeom>
          <a:noFill/>
        </p:spPr>
        <p:txBody>
          <a:bodyPr wrap="square" rtlCol="0">
            <a:spAutoFit/>
          </a:bodyPr>
          <a:lstStyle/>
          <a:p>
            <a:r>
              <a:rPr lang="en-US" sz="2000" b="1" dirty="0" smtClean="0">
                <a:solidFill>
                  <a:schemeClr val="bg1"/>
                </a:solidFill>
                <a:latin typeface="GaramondItcTEE"/>
              </a:rPr>
              <a:t>ACCEPTANCE OF GIFTS</a:t>
            </a:r>
            <a:endParaRPr lang="en-US" sz="2000" b="1" dirty="0">
              <a:solidFill>
                <a:schemeClr val="bg1"/>
              </a:solidFill>
              <a:latin typeface="GaramondItcTEE"/>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4" name="Rectangle 3"/>
          <p:cNvSpPr/>
          <p:nvPr/>
        </p:nvSpPr>
        <p:spPr>
          <a:xfrm>
            <a:off x="520506" y="1296630"/>
            <a:ext cx="10410092" cy="369332"/>
          </a:xfrm>
          <a:prstGeom prst="rect">
            <a:avLst/>
          </a:prstGeom>
        </p:spPr>
        <p:txBody>
          <a:bodyPr wrap="square">
            <a:spAutoFit/>
          </a:bodyPr>
          <a:lstStyle/>
          <a:p>
            <a:pPr marL="180975" indent="-180975">
              <a:spcBef>
                <a:spcPct val="20000"/>
              </a:spcBef>
              <a:buClr>
                <a:schemeClr val="accent1"/>
              </a:buClr>
              <a:defRPr/>
            </a:pPr>
            <a:r>
              <a:rPr lang="en-ZA" b="1" kern="0" dirty="0">
                <a:solidFill>
                  <a:schemeClr val="tx1">
                    <a:lumMod val="65000"/>
                    <a:lumOff val="35000"/>
                  </a:schemeClr>
                </a:solidFill>
                <a:latin typeface="Garamond" pitchFamily="18" charset="0"/>
              </a:rPr>
              <a:t>This Policy regulates and controls the acceptance and  receiving of gifts </a:t>
            </a:r>
            <a:r>
              <a:rPr lang="en-ZA" b="1" kern="0" dirty="0" smtClean="0">
                <a:solidFill>
                  <a:schemeClr val="tx1">
                    <a:lumMod val="65000"/>
                    <a:lumOff val="35000"/>
                  </a:schemeClr>
                </a:solidFill>
                <a:latin typeface="Garamond" pitchFamily="18" charset="0"/>
              </a:rPr>
              <a:t>at </a:t>
            </a:r>
            <a:r>
              <a:rPr lang="en-ZA" b="1" kern="0" dirty="0" err="1" smtClean="0">
                <a:solidFill>
                  <a:schemeClr val="tx1">
                    <a:lumMod val="65000"/>
                    <a:lumOff val="35000"/>
                  </a:schemeClr>
                </a:solidFill>
                <a:latin typeface="Garamond" pitchFamily="18" charset="0"/>
              </a:rPr>
              <a:t>Primera</a:t>
            </a:r>
            <a:r>
              <a:rPr lang="en-ZA" b="1" kern="0" dirty="0" smtClean="0">
                <a:solidFill>
                  <a:schemeClr val="tx1">
                    <a:lumMod val="65000"/>
                    <a:lumOff val="35000"/>
                  </a:schemeClr>
                </a:solidFill>
                <a:latin typeface="Garamond" pitchFamily="18" charset="0"/>
              </a:rPr>
              <a:t> Mf Bank.</a:t>
            </a:r>
            <a:endParaRPr lang="en-ZA" b="1" kern="0" dirty="0">
              <a:solidFill>
                <a:schemeClr val="tx1">
                  <a:lumMod val="65000"/>
                  <a:lumOff val="35000"/>
                </a:schemeClr>
              </a:solidFill>
              <a:latin typeface="Garamond" pitchFamily="18" charset="0"/>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897" y="1765666"/>
            <a:ext cx="2095500" cy="152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858129" y="3288078"/>
            <a:ext cx="9214339" cy="2388346"/>
          </a:xfrm>
          <a:prstGeom prst="rect">
            <a:avLst/>
          </a:prstGeom>
        </p:spPr>
        <p:txBody>
          <a:bodyPr wrap="square">
            <a:spAutoFit/>
          </a:bodyPr>
          <a:lstStyle/>
          <a:p>
            <a:pPr marL="285750" indent="-285750" algn="just">
              <a:lnSpc>
                <a:spcPct val="115000"/>
              </a:lnSpc>
              <a:spcAft>
                <a:spcPts val="1000"/>
              </a:spcAft>
              <a:buFont typeface="Arial" pitchFamily="34" charset="0"/>
              <a:buChar char="•"/>
              <a:defRPr/>
            </a:pPr>
            <a:r>
              <a:rPr lang="en-GB" dirty="0">
                <a:latin typeface="Garamond" pitchFamily="18" charset="0"/>
                <a:ea typeface="Calibri"/>
                <a:cs typeface="Times New Roman"/>
              </a:rPr>
              <a:t>Your working relationships may bring you into contact with  organisations where it is normal business practice or social convention to offer hospitality, and sometimes gifts.  </a:t>
            </a:r>
          </a:p>
          <a:p>
            <a:pPr marL="285750" indent="-285750" algn="just">
              <a:lnSpc>
                <a:spcPct val="115000"/>
              </a:lnSpc>
              <a:spcAft>
                <a:spcPts val="1000"/>
              </a:spcAft>
              <a:buFont typeface="Arial" pitchFamily="34" charset="0"/>
              <a:buChar char="•"/>
              <a:defRPr/>
            </a:pPr>
            <a:r>
              <a:rPr lang="en-GB" dirty="0">
                <a:latin typeface="Garamond" pitchFamily="18" charset="0"/>
                <a:ea typeface="Calibri"/>
                <a:cs typeface="Times New Roman"/>
              </a:rPr>
              <a:t>Offers of this kind to you can potentially place you in a compromising position by seeking to influence your professional judgement or gain undue favour.  </a:t>
            </a:r>
          </a:p>
          <a:p>
            <a:pPr marL="285750" indent="-285750" algn="just">
              <a:lnSpc>
                <a:spcPct val="115000"/>
              </a:lnSpc>
              <a:spcAft>
                <a:spcPts val="1000"/>
              </a:spcAft>
              <a:buFont typeface="Arial" pitchFamily="34" charset="0"/>
              <a:buChar char="•"/>
              <a:defRPr/>
            </a:pPr>
            <a:r>
              <a:rPr lang="en-GB" dirty="0">
                <a:latin typeface="Garamond" pitchFamily="18" charset="0"/>
                <a:ea typeface="Calibri"/>
                <a:cs typeface="Times New Roman"/>
              </a:rPr>
              <a:t>Do not accept any gifts or special considerations.</a:t>
            </a:r>
          </a:p>
          <a:p>
            <a:pPr marL="285750" indent="-285750" algn="just">
              <a:lnSpc>
                <a:spcPct val="115000"/>
              </a:lnSpc>
              <a:spcAft>
                <a:spcPts val="1000"/>
              </a:spcAft>
              <a:buFont typeface="Arial" pitchFamily="34" charset="0"/>
              <a:buChar char="•"/>
              <a:defRPr/>
            </a:pPr>
            <a:r>
              <a:rPr lang="en-GB" dirty="0">
                <a:latin typeface="Garamond" pitchFamily="18" charset="0"/>
                <a:ea typeface="Calibri"/>
                <a:cs typeface="Times New Roman"/>
              </a:rPr>
              <a:t>the advice of your line manager must be sought and the gift should be declared</a:t>
            </a:r>
            <a:endParaRPr lang="en-US" dirty="0"/>
          </a:p>
        </p:txBody>
      </p:sp>
    </p:spTree>
    <p:extLst>
      <p:ext uri="{BB962C8B-B14F-4D97-AF65-F5344CB8AC3E}">
        <p14:creationId xmlns:p14="http://schemas.microsoft.com/office/powerpoint/2010/main" val="26978797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839510"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27612" y="448260"/>
            <a:ext cx="4186106" cy="707886"/>
          </a:xfrm>
          <a:prstGeom prst="rect">
            <a:avLst/>
          </a:prstGeom>
          <a:noFill/>
        </p:spPr>
        <p:txBody>
          <a:bodyPr wrap="square" rtlCol="0">
            <a:spAutoFit/>
          </a:bodyPr>
          <a:lstStyle/>
          <a:p>
            <a:r>
              <a:rPr lang="en-US" sz="2000" b="1" dirty="0">
                <a:solidFill>
                  <a:schemeClr val="bg1"/>
                </a:solidFill>
                <a:latin typeface="GaramondItcTEE"/>
              </a:rPr>
              <a:t>KEY HR POLICIES </a:t>
            </a:r>
          </a:p>
          <a:p>
            <a:endParaRPr lang="en-GB" sz="2000"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8" name="Rectangle 7"/>
          <p:cNvSpPr/>
          <p:nvPr/>
        </p:nvSpPr>
        <p:spPr>
          <a:xfrm>
            <a:off x="971599" y="1121394"/>
            <a:ext cx="9030529" cy="5062924"/>
          </a:xfrm>
          <a:prstGeom prst="rect">
            <a:avLst/>
          </a:prstGeom>
        </p:spPr>
        <p:txBody>
          <a:bodyPr wrap="square">
            <a:spAutoFit/>
          </a:bodyPr>
          <a:lstStyle/>
          <a:p>
            <a:pPr>
              <a:spcBef>
                <a:spcPct val="0"/>
              </a:spcBef>
              <a:spcAft>
                <a:spcPts val="600"/>
              </a:spcAft>
            </a:pPr>
            <a:r>
              <a:rPr lang="en-GB" altLang="en-US" b="1" dirty="0">
                <a:latin typeface="Garamond" pitchFamily="18" charset="0"/>
              </a:rPr>
              <a:t>Attendance:</a:t>
            </a:r>
          </a:p>
          <a:p>
            <a:pPr>
              <a:spcBef>
                <a:spcPct val="0"/>
              </a:spcBef>
              <a:spcAft>
                <a:spcPts val="600"/>
              </a:spcAft>
            </a:pPr>
            <a:r>
              <a:rPr lang="en-GB" altLang="en-US" dirty="0">
                <a:latin typeface="Garamond" pitchFamily="18" charset="0"/>
              </a:rPr>
              <a:t>Primera Africa values regular and punctual attendance at work . Your line manager and the HR unit should be notified as early as possible if absence from work is anticipated</a:t>
            </a:r>
            <a:r>
              <a:rPr lang="en-GB" altLang="en-US" dirty="0" smtClean="0">
                <a:latin typeface="Garamond" pitchFamily="18" charset="0"/>
              </a:rPr>
              <a:t>.</a:t>
            </a:r>
          </a:p>
          <a:p>
            <a:pPr>
              <a:spcBef>
                <a:spcPct val="0"/>
              </a:spcBef>
              <a:spcAft>
                <a:spcPts val="600"/>
              </a:spcAft>
            </a:pPr>
            <a:r>
              <a:rPr lang="en-GB" dirty="0">
                <a:latin typeface="Garamond" pitchFamily="18" charset="0"/>
              </a:rPr>
              <a:t>If you are unable to attend work due to sickness or injury, your line manager must be notified by telephone before your normal start time or as soon as possible thereafter on the first day of absence, if possible indicating a date of return. Notification should be made by you personally unless impossible due to the nature of the illness where you should arrange for someone else to call on your behalf. During prolonged periods of absence, your manager should be kept informed of progress and an expected date of return. </a:t>
            </a:r>
            <a:endParaRPr lang="en-GB" altLang="en-US" dirty="0">
              <a:latin typeface="Garamond" pitchFamily="18" charset="0"/>
            </a:endParaRPr>
          </a:p>
          <a:p>
            <a:pPr>
              <a:spcBef>
                <a:spcPct val="0"/>
              </a:spcBef>
              <a:spcAft>
                <a:spcPts val="600"/>
              </a:spcAft>
            </a:pPr>
            <a:r>
              <a:rPr lang="en-GB" altLang="en-US" b="1" dirty="0" smtClean="0">
                <a:latin typeface="Garamond" pitchFamily="18" charset="0"/>
              </a:rPr>
              <a:t>Dress </a:t>
            </a:r>
            <a:r>
              <a:rPr lang="en-GB" altLang="en-US" b="1" dirty="0">
                <a:latin typeface="Garamond" pitchFamily="18" charset="0"/>
              </a:rPr>
              <a:t>code:</a:t>
            </a:r>
          </a:p>
          <a:p>
            <a:pPr>
              <a:spcBef>
                <a:spcPct val="0"/>
              </a:spcBef>
              <a:spcAft>
                <a:spcPts val="600"/>
              </a:spcAft>
            </a:pPr>
            <a:r>
              <a:rPr lang="en-GB" altLang="en-US" dirty="0">
                <a:solidFill>
                  <a:srgbClr val="000000"/>
                </a:solidFill>
                <a:latin typeface="Garamond" pitchFamily="18" charset="0"/>
                <a:cs typeface="Times New Roman" pitchFamily="18" charset="0"/>
              </a:rPr>
              <a:t>Look professional at all times.</a:t>
            </a:r>
          </a:p>
          <a:p>
            <a:pPr>
              <a:spcBef>
                <a:spcPct val="0"/>
              </a:spcBef>
              <a:spcAft>
                <a:spcPts val="600"/>
              </a:spcAft>
            </a:pPr>
            <a:endParaRPr lang="en-GB" altLang="en-US" dirty="0">
              <a:solidFill>
                <a:srgbClr val="000000"/>
              </a:solidFill>
              <a:latin typeface="Garamond" pitchFamily="18" charset="0"/>
              <a:cs typeface="Calibri" pitchFamily="34" charset="0"/>
            </a:endParaRPr>
          </a:p>
          <a:p>
            <a:pPr>
              <a:spcBef>
                <a:spcPct val="0"/>
              </a:spcBef>
              <a:spcAft>
                <a:spcPts val="600"/>
              </a:spcAft>
            </a:pPr>
            <a:r>
              <a:rPr lang="en-GB" altLang="en-US" b="1" dirty="0">
                <a:latin typeface="Garamond" pitchFamily="18" charset="0"/>
              </a:rPr>
              <a:t>Telephones&amp; Correspondence</a:t>
            </a:r>
          </a:p>
          <a:p>
            <a:pPr>
              <a:spcBef>
                <a:spcPct val="0"/>
              </a:spcBef>
              <a:spcAft>
                <a:spcPts val="600"/>
              </a:spcAft>
            </a:pPr>
            <a:r>
              <a:rPr lang="en-GB" altLang="en-US" dirty="0">
                <a:latin typeface="Garamond" pitchFamily="18" charset="0"/>
                <a:ea typeface="Calibri" pitchFamily="34" charset="0"/>
                <a:cs typeface="Times New Roman" pitchFamily="18" charset="0"/>
              </a:rPr>
              <a:t>Company telephone/mobile phones or postal facilities must not be used for personal reasons. </a:t>
            </a:r>
            <a:r>
              <a:rPr lang="en-GB" altLang="en-US" dirty="0">
                <a:solidFill>
                  <a:srgbClr val="000000"/>
                </a:solidFill>
                <a:latin typeface="Garamond" pitchFamily="18" charset="0"/>
                <a:cs typeface="Times New Roman" pitchFamily="18" charset="0"/>
              </a:rPr>
              <a:t>Company’s computers and systems, including email and access to the internet, must not abused by using these facilities for purposes unrelated to company business. </a:t>
            </a:r>
          </a:p>
        </p:txBody>
      </p:sp>
    </p:spTree>
    <p:extLst>
      <p:ext uri="{BB962C8B-B14F-4D97-AF65-F5344CB8AC3E}">
        <p14:creationId xmlns:p14="http://schemas.microsoft.com/office/powerpoint/2010/main" val="3597572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839510"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699476" y="413508"/>
            <a:ext cx="4186106" cy="707886"/>
          </a:xfrm>
          <a:prstGeom prst="rect">
            <a:avLst/>
          </a:prstGeom>
          <a:noFill/>
        </p:spPr>
        <p:txBody>
          <a:bodyPr wrap="square" rtlCol="0">
            <a:spAutoFit/>
          </a:bodyPr>
          <a:lstStyle/>
          <a:p>
            <a:r>
              <a:rPr lang="en-US" sz="2000" b="1" dirty="0" smtClean="0">
                <a:solidFill>
                  <a:schemeClr val="bg1"/>
                </a:solidFill>
                <a:latin typeface="Garamond" panose="02020404030301010803" pitchFamily="18" charset="0"/>
              </a:rPr>
              <a:t>WORKING HOURS </a:t>
            </a:r>
            <a:endParaRPr lang="en-US" sz="2000" b="1" dirty="0">
              <a:solidFill>
                <a:schemeClr val="bg1"/>
              </a:solidFill>
              <a:latin typeface="Garamond" panose="02020404030301010803" pitchFamily="18" charset="0"/>
            </a:endParaRPr>
          </a:p>
          <a:p>
            <a:endParaRPr lang="en-GB" sz="2000"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8" name="Rectangle 7"/>
          <p:cNvSpPr/>
          <p:nvPr/>
        </p:nvSpPr>
        <p:spPr>
          <a:xfrm>
            <a:off x="971599" y="1121394"/>
            <a:ext cx="9030529" cy="369332"/>
          </a:xfrm>
          <a:prstGeom prst="rect">
            <a:avLst/>
          </a:prstGeom>
        </p:spPr>
        <p:txBody>
          <a:bodyPr wrap="square">
            <a:spAutoFit/>
          </a:bodyPr>
          <a:lstStyle/>
          <a:p>
            <a:pPr>
              <a:spcBef>
                <a:spcPct val="0"/>
              </a:spcBef>
              <a:spcAft>
                <a:spcPts val="600"/>
              </a:spcAft>
            </a:pPr>
            <a:r>
              <a:rPr lang="en-GB" altLang="en-US" dirty="0" smtClean="0">
                <a:solidFill>
                  <a:srgbClr val="000000"/>
                </a:solidFill>
                <a:latin typeface="Garamond" pitchFamily="18" charset="0"/>
                <a:cs typeface="Times New Roman" pitchFamily="18" charset="0"/>
              </a:rPr>
              <a:t> </a:t>
            </a:r>
            <a:endParaRPr lang="en-GB" altLang="en-US" dirty="0">
              <a:solidFill>
                <a:srgbClr val="000000"/>
              </a:solidFill>
              <a:latin typeface="Garamond" pitchFamily="18" charset="0"/>
              <a:cs typeface="Times New Roman" pitchFamily="18" charset="0"/>
            </a:endParaRPr>
          </a:p>
        </p:txBody>
      </p:sp>
      <p:sp>
        <p:nvSpPr>
          <p:cNvPr id="2" name="Rectangle 1"/>
          <p:cNvSpPr/>
          <p:nvPr/>
        </p:nvSpPr>
        <p:spPr>
          <a:xfrm>
            <a:off x="562708" y="1240681"/>
            <a:ext cx="10030264" cy="3139321"/>
          </a:xfrm>
          <a:prstGeom prst="rect">
            <a:avLst/>
          </a:prstGeom>
        </p:spPr>
        <p:txBody>
          <a:bodyPr wrap="square">
            <a:spAutoFit/>
          </a:bodyPr>
          <a:lstStyle/>
          <a:p>
            <a:r>
              <a:rPr lang="en-GB" dirty="0">
                <a:latin typeface="Garamond" pitchFamily="18" charset="0"/>
              </a:rPr>
              <a:t>Normal working hours and working pattern will be specified in your Terms and Conditions of Employment. </a:t>
            </a:r>
          </a:p>
          <a:p>
            <a:endParaRPr lang="en-GB" dirty="0">
              <a:latin typeface="Garamond" pitchFamily="18" charset="0"/>
            </a:endParaRPr>
          </a:p>
          <a:p>
            <a:r>
              <a:rPr lang="en-GB" dirty="0">
                <a:latin typeface="Garamond" pitchFamily="18" charset="0"/>
              </a:rPr>
              <a:t>Lunch or meals policy is that Office employee lunch break will be for a maximum duration of an hour. Staff are required to eat their breakfast and lunch in the office lunch room, Tea and fluids can be taken at staff desk. Staff are required to clear out eating areas after lunch. </a:t>
            </a:r>
          </a:p>
          <a:p>
            <a:endParaRPr lang="en-GB" dirty="0">
              <a:latin typeface="Garamond" pitchFamily="18" charset="0"/>
            </a:endParaRPr>
          </a:p>
          <a:p>
            <a:r>
              <a:rPr lang="en-GB" dirty="0">
                <a:latin typeface="Garamond" pitchFamily="18" charset="0"/>
              </a:rPr>
              <a:t>Also, in the event that staff eats after the cleaners have closed for the day at 5.00pm; staff are implored to wash up after eating at that time. This is required to keep the kitchenette clean and tidy at all times. </a:t>
            </a:r>
          </a:p>
          <a:p>
            <a:endParaRPr lang="en-GB" dirty="0">
              <a:latin typeface="Garamond" pitchFamily="18" charset="0"/>
            </a:endParaRPr>
          </a:p>
          <a:p>
            <a:r>
              <a:rPr lang="en-GB" dirty="0">
                <a:latin typeface="Garamond" pitchFamily="18" charset="0"/>
              </a:rPr>
              <a:t>Persistent poor timekeeping means that colleagues are put under pressure to cover your duties. This is not acceptable and will therefore be treated as a potential disciplinary offence under our disciplinary procedures</a:t>
            </a:r>
            <a:r>
              <a:rPr lang="en-GB" dirty="0"/>
              <a:t>. </a:t>
            </a:r>
            <a:endParaRPr lang="en-GB" dirty="0"/>
          </a:p>
        </p:txBody>
      </p:sp>
    </p:spTree>
    <p:extLst>
      <p:ext uri="{BB962C8B-B14F-4D97-AF65-F5344CB8AC3E}">
        <p14:creationId xmlns:p14="http://schemas.microsoft.com/office/powerpoint/2010/main" val="10330558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839510"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699476" y="413508"/>
            <a:ext cx="4186106" cy="707886"/>
          </a:xfrm>
          <a:prstGeom prst="rect">
            <a:avLst/>
          </a:prstGeom>
          <a:noFill/>
        </p:spPr>
        <p:txBody>
          <a:bodyPr wrap="square" rtlCol="0">
            <a:spAutoFit/>
          </a:bodyPr>
          <a:lstStyle/>
          <a:p>
            <a:r>
              <a:rPr lang="en-US" sz="2000" b="1" dirty="0" smtClean="0">
                <a:solidFill>
                  <a:schemeClr val="bg1"/>
                </a:solidFill>
                <a:latin typeface="Garamond" panose="02020404030301010803" pitchFamily="18" charset="0"/>
              </a:rPr>
              <a:t>WORKING HOURS </a:t>
            </a:r>
            <a:endParaRPr lang="en-US" sz="2000" b="1" dirty="0">
              <a:solidFill>
                <a:schemeClr val="bg1"/>
              </a:solidFill>
              <a:latin typeface="Garamond" panose="02020404030301010803" pitchFamily="18" charset="0"/>
            </a:endParaRPr>
          </a:p>
          <a:p>
            <a:endParaRPr lang="en-GB" sz="2000"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8" name="Rectangle 7"/>
          <p:cNvSpPr/>
          <p:nvPr/>
        </p:nvSpPr>
        <p:spPr>
          <a:xfrm>
            <a:off x="971599" y="1121394"/>
            <a:ext cx="9030529" cy="369332"/>
          </a:xfrm>
          <a:prstGeom prst="rect">
            <a:avLst/>
          </a:prstGeom>
        </p:spPr>
        <p:txBody>
          <a:bodyPr wrap="square">
            <a:spAutoFit/>
          </a:bodyPr>
          <a:lstStyle/>
          <a:p>
            <a:pPr>
              <a:spcBef>
                <a:spcPct val="0"/>
              </a:spcBef>
              <a:spcAft>
                <a:spcPts val="600"/>
              </a:spcAft>
            </a:pPr>
            <a:r>
              <a:rPr lang="en-GB" altLang="en-US" dirty="0" smtClean="0">
                <a:solidFill>
                  <a:srgbClr val="000000"/>
                </a:solidFill>
                <a:latin typeface="Garamond" pitchFamily="18" charset="0"/>
                <a:cs typeface="Times New Roman" pitchFamily="18" charset="0"/>
              </a:rPr>
              <a:t> </a:t>
            </a:r>
            <a:endParaRPr lang="en-GB" altLang="en-US" dirty="0">
              <a:solidFill>
                <a:srgbClr val="000000"/>
              </a:solidFill>
              <a:latin typeface="Garamond" pitchFamily="18" charset="0"/>
              <a:cs typeface="Times New Roman" pitchFamily="18" charset="0"/>
            </a:endParaRPr>
          </a:p>
        </p:txBody>
      </p:sp>
      <p:sp>
        <p:nvSpPr>
          <p:cNvPr id="2" name="Rectangle 1"/>
          <p:cNvSpPr/>
          <p:nvPr/>
        </p:nvSpPr>
        <p:spPr>
          <a:xfrm>
            <a:off x="562708" y="1240681"/>
            <a:ext cx="10030264" cy="369332"/>
          </a:xfrm>
          <a:prstGeom prst="rect">
            <a:avLst/>
          </a:prstGeom>
        </p:spPr>
        <p:txBody>
          <a:bodyPr wrap="square">
            <a:spAutoFit/>
          </a:bodyPr>
          <a:lstStyle/>
          <a:p>
            <a:r>
              <a:rPr lang="en-GB" dirty="0" smtClean="0"/>
              <a:t> </a:t>
            </a:r>
            <a:endParaRPr lang="en-GB" dirty="0"/>
          </a:p>
        </p:txBody>
      </p:sp>
      <p:pic>
        <p:nvPicPr>
          <p:cNvPr id="7" name="Picture 4" descr="Arrow_r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563" y="3012277"/>
            <a:ext cx="1778000"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434721" y="3265227"/>
            <a:ext cx="6891630" cy="830997"/>
          </a:xfrm>
          <a:prstGeom prst="rect">
            <a:avLst/>
          </a:prstGeom>
        </p:spPr>
        <p:txBody>
          <a:bodyPr wrap="none">
            <a:spAutoFit/>
          </a:bodyPr>
          <a:lstStyle/>
          <a:p>
            <a:r>
              <a:rPr lang="en-US" altLang="en-US" sz="4800" b="1" dirty="0">
                <a:latin typeface="Garamond" pitchFamily="18" charset="0"/>
              </a:rPr>
              <a:t>Dealing with Harassment</a:t>
            </a:r>
            <a:endParaRPr lang="en-GB" altLang="en-US" sz="4800" b="1" dirty="0">
              <a:latin typeface="Garamond" pitchFamily="18" charset="0"/>
            </a:endParaRPr>
          </a:p>
        </p:txBody>
      </p:sp>
    </p:spTree>
    <p:extLst>
      <p:ext uri="{BB962C8B-B14F-4D97-AF65-F5344CB8AC3E}">
        <p14:creationId xmlns:p14="http://schemas.microsoft.com/office/powerpoint/2010/main" val="21332782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839510" cy="7559675"/>
          </a:xfrm>
          <a:prstGeom prst="rect">
            <a:avLst/>
          </a:prstGeom>
        </p:spPr>
      </p:pic>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8" name="Rectangle 7"/>
          <p:cNvSpPr/>
          <p:nvPr/>
        </p:nvSpPr>
        <p:spPr>
          <a:xfrm>
            <a:off x="971599" y="1121394"/>
            <a:ext cx="9030529" cy="369332"/>
          </a:xfrm>
          <a:prstGeom prst="rect">
            <a:avLst/>
          </a:prstGeom>
        </p:spPr>
        <p:txBody>
          <a:bodyPr wrap="square">
            <a:spAutoFit/>
          </a:bodyPr>
          <a:lstStyle/>
          <a:p>
            <a:pPr>
              <a:spcBef>
                <a:spcPct val="0"/>
              </a:spcBef>
              <a:spcAft>
                <a:spcPts val="600"/>
              </a:spcAft>
            </a:pPr>
            <a:r>
              <a:rPr lang="en-GB" altLang="en-US" dirty="0" smtClean="0">
                <a:solidFill>
                  <a:srgbClr val="000000"/>
                </a:solidFill>
                <a:latin typeface="Garamond" pitchFamily="18" charset="0"/>
                <a:cs typeface="Times New Roman" pitchFamily="18" charset="0"/>
              </a:rPr>
              <a:t> </a:t>
            </a:r>
            <a:endParaRPr lang="en-GB" altLang="en-US" dirty="0">
              <a:solidFill>
                <a:srgbClr val="000000"/>
              </a:solidFill>
              <a:latin typeface="Garamond" pitchFamily="18" charset="0"/>
              <a:cs typeface="Times New Roman" pitchFamily="18" charset="0"/>
            </a:endParaRPr>
          </a:p>
        </p:txBody>
      </p:sp>
      <p:sp>
        <p:nvSpPr>
          <p:cNvPr id="2" name="Rectangle 1"/>
          <p:cNvSpPr/>
          <p:nvPr/>
        </p:nvSpPr>
        <p:spPr>
          <a:xfrm>
            <a:off x="562708" y="1240681"/>
            <a:ext cx="10030264" cy="369332"/>
          </a:xfrm>
          <a:prstGeom prst="rect">
            <a:avLst/>
          </a:prstGeom>
        </p:spPr>
        <p:txBody>
          <a:bodyPr wrap="square">
            <a:spAutoFit/>
          </a:bodyPr>
          <a:lstStyle/>
          <a:p>
            <a:r>
              <a:rPr lang="en-GB" dirty="0" smtClean="0"/>
              <a:t> </a:t>
            </a:r>
            <a:endParaRPr lang="en-GB" dirty="0"/>
          </a:p>
        </p:txBody>
      </p:sp>
      <p:sp>
        <p:nvSpPr>
          <p:cNvPr id="9" name="Rectangle 8"/>
          <p:cNvSpPr/>
          <p:nvPr/>
        </p:nvSpPr>
        <p:spPr>
          <a:xfrm>
            <a:off x="699476" y="1240681"/>
            <a:ext cx="9147909" cy="1754326"/>
          </a:xfrm>
          <a:prstGeom prst="rect">
            <a:avLst/>
          </a:prstGeom>
        </p:spPr>
        <p:txBody>
          <a:bodyPr wrap="square">
            <a:spAutoFit/>
          </a:bodyPr>
          <a:lstStyle/>
          <a:p>
            <a:pPr>
              <a:buFont typeface="Arial" charset="0"/>
              <a:buChar char="•"/>
            </a:pPr>
            <a:r>
              <a:rPr lang="en-GB" altLang="en-US" dirty="0">
                <a:latin typeface="Garamond" pitchFamily="18" charset="0"/>
              </a:rPr>
              <a:t>Behaviour which has effect of </a:t>
            </a:r>
            <a:r>
              <a:rPr lang="en-GB" altLang="en-US" dirty="0">
                <a:solidFill>
                  <a:srgbClr val="FF0000"/>
                </a:solidFill>
                <a:latin typeface="Garamond" pitchFamily="18" charset="0"/>
              </a:rPr>
              <a:t>humiliating</a:t>
            </a:r>
            <a:r>
              <a:rPr lang="en-GB" altLang="en-US" dirty="0">
                <a:latin typeface="Garamond" pitchFamily="18" charset="0"/>
              </a:rPr>
              <a:t> , </a:t>
            </a:r>
            <a:r>
              <a:rPr lang="en-GB" altLang="en-US" dirty="0">
                <a:solidFill>
                  <a:srgbClr val="FF0000"/>
                </a:solidFill>
                <a:latin typeface="Garamond" pitchFamily="18" charset="0"/>
              </a:rPr>
              <a:t>intimidating</a:t>
            </a:r>
            <a:r>
              <a:rPr lang="en-GB" altLang="en-US" dirty="0">
                <a:latin typeface="Garamond" pitchFamily="18" charset="0"/>
              </a:rPr>
              <a:t> or </a:t>
            </a:r>
            <a:r>
              <a:rPr lang="en-GB" altLang="en-US" dirty="0">
                <a:solidFill>
                  <a:srgbClr val="FF0000"/>
                </a:solidFill>
                <a:latin typeface="Garamond" pitchFamily="18" charset="0"/>
              </a:rPr>
              <a:t>coercing.</a:t>
            </a:r>
          </a:p>
          <a:p>
            <a:pPr>
              <a:buFont typeface="Arial" charset="0"/>
              <a:buChar char="•"/>
            </a:pPr>
            <a:endParaRPr lang="en-GB" altLang="en-US" dirty="0">
              <a:latin typeface="Garamond" pitchFamily="18" charset="0"/>
            </a:endParaRPr>
          </a:p>
          <a:p>
            <a:pPr>
              <a:buFont typeface="Arial" charset="0"/>
              <a:buChar char="•"/>
            </a:pPr>
            <a:r>
              <a:rPr lang="en-GB" altLang="en-US" dirty="0">
                <a:latin typeface="Garamond" pitchFamily="18" charset="0"/>
              </a:rPr>
              <a:t>Behaviour that can cause the recipient to be </a:t>
            </a:r>
            <a:r>
              <a:rPr lang="en-GB" altLang="en-US" dirty="0">
                <a:solidFill>
                  <a:srgbClr val="FF0000"/>
                </a:solidFill>
                <a:latin typeface="Garamond" pitchFamily="18" charset="0"/>
              </a:rPr>
              <a:t>embarrassed</a:t>
            </a:r>
            <a:r>
              <a:rPr lang="en-GB" altLang="en-US" dirty="0">
                <a:latin typeface="Garamond" pitchFamily="18" charset="0"/>
              </a:rPr>
              <a:t>, </a:t>
            </a:r>
            <a:r>
              <a:rPr lang="en-GB" altLang="en-US" dirty="0">
                <a:solidFill>
                  <a:srgbClr val="FF0000"/>
                </a:solidFill>
                <a:latin typeface="Garamond" pitchFamily="18" charset="0"/>
              </a:rPr>
              <a:t>uncomfortable</a:t>
            </a:r>
            <a:r>
              <a:rPr lang="en-GB" altLang="en-US" dirty="0">
                <a:latin typeface="Garamond" pitchFamily="18" charset="0"/>
              </a:rPr>
              <a:t> and </a:t>
            </a:r>
            <a:r>
              <a:rPr lang="en-GB" altLang="en-US" dirty="0">
                <a:solidFill>
                  <a:srgbClr val="FF0000"/>
                </a:solidFill>
                <a:latin typeface="Garamond" pitchFamily="18" charset="0"/>
              </a:rPr>
              <a:t>cause stress</a:t>
            </a:r>
            <a:r>
              <a:rPr lang="en-GB" altLang="en-US" dirty="0">
                <a:latin typeface="Garamond" pitchFamily="18" charset="0"/>
              </a:rPr>
              <a:t>.</a:t>
            </a:r>
          </a:p>
          <a:p>
            <a:pPr>
              <a:buFont typeface="Arial" charset="0"/>
              <a:buChar char="•"/>
            </a:pPr>
            <a:endParaRPr lang="en-GB" altLang="en-US" dirty="0">
              <a:latin typeface="Garamond" pitchFamily="18" charset="0"/>
            </a:endParaRPr>
          </a:p>
          <a:p>
            <a:pPr>
              <a:buFont typeface="Arial" charset="0"/>
              <a:buChar char="•"/>
            </a:pPr>
            <a:r>
              <a:rPr lang="en-GB" altLang="en-US" dirty="0">
                <a:latin typeface="Garamond" pitchFamily="18" charset="0"/>
              </a:rPr>
              <a:t>Any behaviour that is </a:t>
            </a:r>
            <a:r>
              <a:rPr lang="en-GB" altLang="en-US" dirty="0">
                <a:solidFill>
                  <a:srgbClr val="FF0000"/>
                </a:solidFill>
                <a:latin typeface="Garamond" pitchFamily="18" charset="0"/>
              </a:rPr>
              <a:t>unwelcome</a:t>
            </a:r>
            <a:r>
              <a:rPr lang="en-GB" altLang="en-US" dirty="0">
                <a:latin typeface="Garamond" pitchFamily="18" charset="0"/>
              </a:rPr>
              <a:t>, </a:t>
            </a:r>
            <a:r>
              <a:rPr lang="en-GB" altLang="en-US" dirty="0">
                <a:solidFill>
                  <a:srgbClr val="FF0000"/>
                </a:solidFill>
                <a:latin typeface="Garamond" pitchFamily="18" charset="0"/>
              </a:rPr>
              <a:t>unwanted</a:t>
            </a:r>
            <a:r>
              <a:rPr lang="en-GB" altLang="en-US" dirty="0">
                <a:latin typeface="Garamond" pitchFamily="18" charset="0"/>
              </a:rPr>
              <a:t> or </a:t>
            </a:r>
            <a:r>
              <a:rPr lang="en-GB" altLang="en-US" dirty="0">
                <a:solidFill>
                  <a:srgbClr val="FF0000"/>
                </a:solidFill>
                <a:latin typeface="Garamond" pitchFamily="18" charset="0"/>
              </a:rPr>
              <a:t>unsolicited</a:t>
            </a:r>
            <a:r>
              <a:rPr lang="en-GB" altLang="en-US" dirty="0">
                <a:latin typeface="Garamond" pitchFamily="18" charset="0"/>
              </a:rPr>
              <a:t> where the recipient regards it as </a:t>
            </a:r>
            <a:r>
              <a:rPr lang="en-GB" altLang="en-US" dirty="0">
                <a:solidFill>
                  <a:srgbClr val="FF0000"/>
                </a:solidFill>
                <a:latin typeface="Garamond" pitchFamily="18" charset="0"/>
              </a:rPr>
              <a:t>offensive</a:t>
            </a:r>
            <a:r>
              <a:rPr lang="en-GB" altLang="en-US" dirty="0">
                <a:latin typeface="Garamond" pitchFamily="18" charset="0"/>
              </a:rPr>
              <a:t> or </a:t>
            </a:r>
            <a:r>
              <a:rPr lang="en-GB" altLang="en-US" dirty="0">
                <a:solidFill>
                  <a:srgbClr val="FF0000"/>
                </a:solidFill>
                <a:latin typeface="Garamond" pitchFamily="18" charset="0"/>
              </a:rPr>
              <a:t>undesirable.</a:t>
            </a:r>
            <a:endParaRPr lang="en-GB" dirty="0">
              <a:latin typeface="Garamond" pitchFamily="18" charset="0"/>
            </a:endParaRPr>
          </a:p>
        </p:txBody>
      </p:sp>
      <p:sp>
        <p:nvSpPr>
          <p:cNvPr id="10" name="Rectangle 9"/>
          <p:cNvSpPr/>
          <p:nvPr/>
        </p:nvSpPr>
        <p:spPr>
          <a:xfrm>
            <a:off x="769815" y="3392889"/>
            <a:ext cx="2514535" cy="369332"/>
          </a:xfrm>
          <a:prstGeom prst="rect">
            <a:avLst/>
          </a:prstGeom>
        </p:spPr>
        <p:txBody>
          <a:bodyPr wrap="none">
            <a:spAutoFit/>
          </a:bodyPr>
          <a:lstStyle/>
          <a:p>
            <a:pPr algn="ctr"/>
            <a:r>
              <a:rPr lang="en-GB" altLang="en-US" b="1" dirty="0">
                <a:latin typeface="Garamond" pitchFamily="18" charset="0"/>
              </a:rPr>
              <a:t>Types of  Harassment</a:t>
            </a:r>
            <a:r>
              <a:rPr lang="en-GB" altLang="en-US" dirty="0">
                <a:latin typeface="Century Gothic" pitchFamily="34" charset="0"/>
              </a:rPr>
              <a:t>?</a:t>
            </a:r>
          </a:p>
        </p:txBody>
      </p:sp>
      <p:sp>
        <p:nvSpPr>
          <p:cNvPr id="12" name="Rectangle 11"/>
          <p:cNvSpPr/>
          <p:nvPr/>
        </p:nvSpPr>
        <p:spPr>
          <a:xfrm>
            <a:off x="971599" y="3878071"/>
            <a:ext cx="5343525" cy="2031325"/>
          </a:xfrm>
          <a:prstGeom prst="rect">
            <a:avLst/>
          </a:prstGeom>
        </p:spPr>
        <p:txBody>
          <a:bodyPr>
            <a:spAutoFit/>
          </a:bodyPr>
          <a:lstStyle/>
          <a:p>
            <a:pPr>
              <a:buFont typeface="Arial" charset="0"/>
              <a:buChar char="•"/>
            </a:pPr>
            <a:r>
              <a:rPr lang="en-GB" altLang="en-US" dirty="0">
                <a:latin typeface="Garamond" pitchFamily="18" charset="0"/>
              </a:rPr>
              <a:t>Sexual Harassment </a:t>
            </a:r>
          </a:p>
          <a:p>
            <a:pPr>
              <a:buFont typeface="Arial" charset="0"/>
              <a:buChar char="•"/>
            </a:pPr>
            <a:r>
              <a:rPr lang="en-GB" altLang="en-US" dirty="0">
                <a:latin typeface="Garamond" pitchFamily="18" charset="0"/>
              </a:rPr>
              <a:t>Racial</a:t>
            </a:r>
          </a:p>
          <a:p>
            <a:pPr>
              <a:buFont typeface="Arial" charset="0"/>
              <a:buChar char="•"/>
            </a:pPr>
            <a:r>
              <a:rPr lang="en-GB" altLang="en-US" dirty="0">
                <a:latin typeface="Garamond" pitchFamily="18" charset="0"/>
              </a:rPr>
              <a:t>Ethnicity</a:t>
            </a:r>
          </a:p>
          <a:p>
            <a:pPr>
              <a:buFont typeface="Arial" charset="0"/>
              <a:buChar char="•"/>
            </a:pPr>
            <a:r>
              <a:rPr lang="en-GB" altLang="en-US" dirty="0">
                <a:latin typeface="Garamond" pitchFamily="18" charset="0"/>
              </a:rPr>
              <a:t>Age</a:t>
            </a:r>
          </a:p>
          <a:p>
            <a:pPr>
              <a:buFont typeface="Arial" charset="0"/>
              <a:buChar char="•"/>
            </a:pPr>
            <a:r>
              <a:rPr lang="en-GB" altLang="en-US" dirty="0">
                <a:latin typeface="Garamond" pitchFamily="18" charset="0"/>
              </a:rPr>
              <a:t>Disability</a:t>
            </a:r>
          </a:p>
          <a:p>
            <a:pPr>
              <a:buFont typeface="Arial" charset="0"/>
              <a:buChar char="•"/>
            </a:pPr>
            <a:r>
              <a:rPr lang="en-GB" altLang="en-US" dirty="0">
                <a:latin typeface="Garamond" pitchFamily="18" charset="0"/>
              </a:rPr>
              <a:t>Whistle Blower</a:t>
            </a:r>
          </a:p>
          <a:p>
            <a:pPr>
              <a:buFont typeface="Arial" charset="0"/>
              <a:buChar char="•"/>
            </a:pPr>
            <a:r>
              <a:rPr lang="en-GB" altLang="en-US" dirty="0" err="1">
                <a:latin typeface="Garamond" pitchFamily="18" charset="0"/>
              </a:rPr>
              <a:t>etc</a:t>
            </a:r>
            <a:endParaRPr lang="en-GB" altLang="en-US" dirty="0">
              <a:latin typeface="Garamond" pitchFamily="18" charset="0"/>
            </a:endParaRPr>
          </a:p>
        </p:txBody>
      </p:sp>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2495" y="3518992"/>
            <a:ext cx="2304827" cy="3377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971599" y="495196"/>
            <a:ext cx="2821670" cy="369332"/>
          </a:xfrm>
          <a:prstGeom prst="rect">
            <a:avLst/>
          </a:prstGeom>
        </p:spPr>
        <p:txBody>
          <a:bodyPr wrap="none">
            <a:spAutoFit/>
          </a:bodyPr>
          <a:lstStyle/>
          <a:p>
            <a:r>
              <a:rPr lang="en-US" b="1" dirty="0" smtClean="0">
                <a:solidFill>
                  <a:schemeClr val="bg1"/>
                </a:solidFill>
                <a:latin typeface="Garamond" panose="02020404030301010803" pitchFamily="18" charset="0"/>
              </a:rPr>
              <a:t>SEXUAL HARASSMENT </a:t>
            </a:r>
            <a:endParaRPr lang="en-US" b="1" dirty="0">
              <a:solidFill>
                <a:schemeClr val="bg1"/>
              </a:solidFill>
              <a:latin typeface="Garamond" panose="02020404030301010803" pitchFamily="18" charset="0"/>
            </a:endParaRPr>
          </a:p>
        </p:txBody>
      </p:sp>
    </p:spTree>
    <p:extLst>
      <p:ext uri="{BB962C8B-B14F-4D97-AF65-F5344CB8AC3E}">
        <p14:creationId xmlns:p14="http://schemas.microsoft.com/office/powerpoint/2010/main" val="3530219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70" y="0"/>
            <a:ext cx="10839510" cy="7559675"/>
          </a:xfrm>
          <a:prstGeom prst="rect">
            <a:avLst/>
          </a:prstGeom>
        </p:spPr>
      </p:pic>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8" name="Rectangle 7"/>
          <p:cNvSpPr/>
          <p:nvPr/>
        </p:nvSpPr>
        <p:spPr>
          <a:xfrm>
            <a:off x="971599" y="1121394"/>
            <a:ext cx="9030529" cy="369332"/>
          </a:xfrm>
          <a:prstGeom prst="rect">
            <a:avLst/>
          </a:prstGeom>
        </p:spPr>
        <p:txBody>
          <a:bodyPr wrap="square">
            <a:spAutoFit/>
          </a:bodyPr>
          <a:lstStyle/>
          <a:p>
            <a:pPr>
              <a:spcBef>
                <a:spcPct val="0"/>
              </a:spcBef>
              <a:spcAft>
                <a:spcPts val="600"/>
              </a:spcAft>
            </a:pPr>
            <a:r>
              <a:rPr lang="en-GB" altLang="en-US" dirty="0" smtClean="0">
                <a:solidFill>
                  <a:srgbClr val="000000"/>
                </a:solidFill>
                <a:latin typeface="Garamond" pitchFamily="18" charset="0"/>
                <a:cs typeface="Times New Roman" pitchFamily="18" charset="0"/>
              </a:rPr>
              <a:t> </a:t>
            </a:r>
            <a:endParaRPr lang="en-GB" altLang="en-US" dirty="0">
              <a:solidFill>
                <a:srgbClr val="000000"/>
              </a:solidFill>
              <a:latin typeface="Garamond" pitchFamily="18" charset="0"/>
              <a:cs typeface="Times New Roman" pitchFamily="18" charset="0"/>
            </a:endParaRPr>
          </a:p>
        </p:txBody>
      </p:sp>
      <p:sp>
        <p:nvSpPr>
          <p:cNvPr id="2" name="Rectangle 1"/>
          <p:cNvSpPr/>
          <p:nvPr/>
        </p:nvSpPr>
        <p:spPr>
          <a:xfrm>
            <a:off x="562708" y="1240681"/>
            <a:ext cx="10030264" cy="369332"/>
          </a:xfrm>
          <a:prstGeom prst="rect">
            <a:avLst/>
          </a:prstGeom>
        </p:spPr>
        <p:txBody>
          <a:bodyPr wrap="square">
            <a:spAutoFit/>
          </a:bodyPr>
          <a:lstStyle/>
          <a:p>
            <a:r>
              <a:rPr lang="en-GB" dirty="0" smtClean="0"/>
              <a:t> </a:t>
            </a:r>
            <a:endParaRPr lang="en-GB" dirty="0"/>
          </a:p>
        </p:txBody>
      </p:sp>
      <p:pic>
        <p:nvPicPr>
          <p:cNvPr id="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0981" y="981219"/>
            <a:ext cx="3761991" cy="39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611560" y="1268760"/>
            <a:ext cx="6231780" cy="1754326"/>
          </a:xfrm>
          <a:prstGeom prst="rect">
            <a:avLst/>
          </a:prstGeom>
        </p:spPr>
        <p:txBody>
          <a:bodyPr wrap="square">
            <a:spAutoFit/>
          </a:bodyPr>
          <a:lstStyle/>
          <a:p>
            <a:r>
              <a:rPr lang="en-GB" altLang="en-US" dirty="0">
                <a:latin typeface="Garamond" pitchFamily="18" charset="0"/>
              </a:rPr>
              <a:t>Unwelcome sexual advances, request for sexual favours and other verbal behaviour or physical conduct of sexual nature </a:t>
            </a:r>
            <a:r>
              <a:rPr lang="en-GB" altLang="en-US" dirty="0" smtClean="0">
                <a:latin typeface="Garamond" pitchFamily="18" charset="0"/>
              </a:rPr>
              <a:t>.</a:t>
            </a:r>
          </a:p>
          <a:p>
            <a:endParaRPr lang="en-GB" altLang="en-US" dirty="0">
              <a:latin typeface="Garamond" pitchFamily="18" charset="0"/>
            </a:endParaRPr>
          </a:p>
          <a:p>
            <a:pPr marL="742950" lvl="1" indent="-285750">
              <a:buFont typeface="Arial" pitchFamily="34" charset="0"/>
              <a:buChar char="•"/>
            </a:pPr>
            <a:r>
              <a:rPr lang="en-GB" altLang="en-US" dirty="0">
                <a:latin typeface="Garamond" pitchFamily="18" charset="0"/>
              </a:rPr>
              <a:t>Submission is made implicit condition of an individual employment </a:t>
            </a:r>
          </a:p>
          <a:p>
            <a:pPr marL="742950" lvl="1" indent="-285750">
              <a:buFont typeface="Arial" pitchFamily="34" charset="0"/>
              <a:buChar char="•"/>
            </a:pPr>
            <a:r>
              <a:rPr lang="en-GB" altLang="en-US" dirty="0">
                <a:latin typeface="Garamond" pitchFamily="18" charset="0"/>
              </a:rPr>
              <a:t>Rejection affects employment opportunities</a:t>
            </a:r>
          </a:p>
        </p:txBody>
      </p:sp>
      <p:pic>
        <p:nvPicPr>
          <p:cNvPr id="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67" y="4656406"/>
            <a:ext cx="3270983" cy="233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72347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870" y="0"/>
            <a:ext cx="10839510" cy="7559675"/>
          </a:xfrm>
          <a:prstGeom prst="rect">
            <a:avLst/>
          </a:prstGeom>
        </p:spPr>
      </p:pic>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8" name="Rectangle 7"/>
          <p:cNvSpPr/>
          <p:nvPr/>
        </p:nvSpPr>
        <p:spPr>
          <a:xfrm>
            <a:off x="971599" y="1121394"/>
            <a:ext cx="9030529" cy="369332"/>
          </a:xfrm>
          <a:prstGeom prst="rect">
            <a:avLst/>
          </a:prstGeom>
        </p:spPr>
        <p:txBody>
          <a:bodyPr wrap="square">
            <a:spAutoFit/>
          </a:bodyPr>
          <a:lstStyle/>
          <a:p>
            <a:pPr>
              <a:spcBef>
                <a:spcPct val="0"/>
              </a:spcBef>
              <a:spcAft>
                <a:spcPts val="600"/>
              </a:spcAft>
            </a:pPr>
            <a:r>
              <a:rPr lang="en-GB" altLang="en-US" dirty="0" smtClean="0">
                <a:solidFill>
                  <a:srgbClr val="000000"/>
                </a:solidFill>
                <a:latin typeface="Garamond" pitchFamily="18" charset="0"/>
                <a:cs typeface="Times New Roman" pitchFamily="18" charset="0"/>
              </a:rPr>
              <a:t> </a:t>
            </a:r>
            <a:endParaRPr lang="en-GB" altLang="en-US" dirty="0">
              <a:solidFill>
                <a:srgbClr val="000000"/>
              </a:solidFill>
              <a:latin typeface="Garamond" pitchFamily="18" charset="0"/>
              <a:cs typeface="Times New Roman" pitchFamily="18" charset="0"/>
            </a:endParaRPr>
          </a:p>
        </p:txBody>
      </p:sp>
      <p:sp>
        <p:nvSpPr>
          <p:cNvPr id="2" name="Rectangle 1"/>
          <p:cNvSpPr/>
          <p:nvPr/>
        </p:nvSpPr>
        <p:spPr>
          <a:xfrm>
            <a:off x="562708" y="1240681"/>
            <a:ext cx="10030264" cy="369332"/>
          </a:xfrm>
          <a:prstGeom prst="rect">
            <a:avLst/>
          </a:prstGeom>
        </p:spPr>
        <p:txBody>
          <a:bodyPr wrap="square">
            <a:spAutoFit/>
          </a:bodyPr>
          <a:lstStyle/>
          <a:p>
            <a:r>
              <a:rPr lang="en-GB" dirty="0" smtClean="0"/>
              <a:t> </a:t>
            </a:r>
            <a:endParaRPr lang="en-GB" dirty="0"/>
          </a:p>
        </p:txBody>
      </p:sp>
      <p:sp>
        <p:nvSpPr>
          <p:cNvPr id="4" name="Rectangle 3"/>
          <p:cNvSpPr/>
          <p:nvPr/>
        </p:nvSpPr>
        <p:spPr>
          <a:xfrm>
            <a:off x="971599" y="435675"/>
            <a:ext cx="1815305" cy="369332"/>
          </a:xfrm>
          <a:prstGeom prst="rect">
            <a:avLst/>
          </a:prstGeom>
        </p:spPr>
        <p:txBody>
          <a:bodyPr wrap="none">
            <a:spAutoFit/>
          </a:bodyPr>
          <a:lstStyle/>
          <a:p>
            <a:r>
              <a:rPr lang="en-US" b="1" dirty="0">
                <a:solidFill>
                  <a:schemeClr val="bg1"/>
                </a:solidFill>
                <a:latin typeface="Garamond" panose="02020404030301010803" pitchFamily="18" charset="0"/>
              </a:rPr>
              <a:t>WHAT TO DO?</a:t>
            </a:r>
            <a:endParaRPr lang="en-US" b="1" dirty="0">
              <a:solidFill>
                <a:schemeClr val="bg1"/>
              </a:solidFill>
              <a:latin typeface="Garamond" panose="02020404030301010803" pitchFamily="18" charset="0"/>
            </a:endParaRPr>
          </a:p>
        </p:txBody>
      </p:sp>
      <p:sp>
        <p:nvSpPr>
          <p:cNvPr id="10" name="Rectangle 9"/>
          <p:cNvSpPr/>
          <p:nvPr/>
        </p:nvSpPr>
        <p:spPr>
          <a:xfrm>
            <a:off x="794810" y="1509304"/>
            <a:ext cx="9566060" cy="4247317"/>
          </a:xfrm>
          <a:prstGeom prst="rect">
            <a:avLst/>
          </a:prstGeom>
        </p:spPr>
        <p:txBody>
          <a:bodyPr wrap="square">
            <a:spAutoFit/>
          </a:bodyPr>
          <a:lstStyle/>
          <a:p>
            <a:pPr>
              <a:lnSpc>
                <a:spcPct val="150000"/>
              </a:lnSpc>
            </a:pPr>
            <a:r>
              <a:rPr lang="en-GB" altLang="en-US" dirty="0">
                <a:latin typeface="Garamond" pitchFamily="18" charset="0"/>
              </a:rPr>
              <a:t>Sexual Harassment will not be tolerated at Primera Africa</a:t>
            </a:r>
            <a:r>
              <a:rPr lang="en-GB" altLang="en-US" dirty="0" smtClean="0">
                <a:latin typeface="Garamond" pitchFamily="18" charset="0"/>
              </a:rPr>
              <a:t>.</a:t>
            </a:r>
          </a:p>
          <a:p>
            <a:pPr>
              <a:lnSpc>
                <a:spcPct val="150000"/>
              </a:lnSpc>
            </a:pPr>
            <a:endParaRPr lang="en-GB" altLang="en-US" dirty="0">
              <a:latin typeface="Garamond" pitchFamily="18" charset="0"/>
            </a:endParaRPr>
          </a:p>
          <a:p>
            <a:pPr>
              <a:lnSpc>
                <a:spcPct val="150000"/>
              </a:lnSpc>
            </a:pPr>
            <a:r>
              <a:rPr lang="en-GB" altLang="en-US" dirty="0">
                <a:latin typeface="Garamond" pitchFamily="18" charset="0"/>
              </a:rPr>
              <a:t>Step 1: Tell the individual that the behaviour is unwelcome and to stop the behaviour NOW</a:t>
            </a:r>
            <a:r>
              <a:rPr lang="en-GB" altLang="en-US" dirty="0" smtClean="0">
                <a:latin typeface="Garamond" pitchFamily="18" charset="0"/>
              </a:rPr>
              <a:t>!</a:t>
            </a:r>
          </a:p>
          <a:p>
            <a:pPr>
              <a:lnSpc>
                <a:spcPct val="150000"/>
              </a:lnSpc>
            </a:pPr>
            <a:endParaRPr lang="en-GB" altLang="en-US" dirty="0">
              <a:latin typeface="Garamond" pitchFamily="18" charset="0"/>
            </a:endParaRPr>
          </a:p>
          <a:p>
            <a:pPr>
              <a:lnSpc>
                <a:spcPct val="150000"/>
              </a:lnSpc>
            </a:pPr>
            <a:r>
              <a:rPr lang="en-GB" altLang="en-US" dirty="0">
                <a:latin typeface="Garamond" pitchFamily="18" charset="0"/>
              </a:rPr>
              <a:t>Step 2: Document the incident if it continues </a:t>
            </a:r>
            <a:endParaRPr lang="en-GB" altLang="en-US" dirty="0" smtClean="0">
              <a:latin typeface="Garamond" pitchFamily="18" charset="0"/>
            </a:endParaRPr>
          </a:p>
          <a:p>
            <a:pPr>
              <a:lnSpc>
                <a:spcPct val="150000"/>
              </a:lnSpc>
            </a:pPr>
            <a:endParaRPr lang="en-GB" altLang="en-US" dirty="0">
              <a:latin typeface="Garamond" pitchFamily="18" charset="0"/>
            </a:endParaRPr>
          </a:p>
          <a:p>
            <a:pPr>
              <a:lnSpc>
                <a:spcPct val="150000"/>
              </a:lnSpc>
            </a:pPr>
            <a:r>
              <a:rPr lang="en-GB" altLang="en-US" dirty="0">
                <a:latin typeface="Garamond" pitchFamily="18" charset="0"/>
              </a:rPr>
              <a:t>Step 3: Report the Behaviour to your Supervisor or </a:t>
            </a:r>
            <a:r>
              <a:rPr lang="en-GB" altLang="en-US" dirty="0" smtClean="0">
                <a:latin typeface="Garamond" pitchFamily="18" charset="0"/>
              </a:rPr>
              <a:t>HR</a:t>
            </a:r>
          </a:p>
          <a:p>
            <a:pPr>
              <a:lnSpc>
                <a:spcPct val="150000"/>
              </a:lnSpc>
            </a:pPr>
            <a:endParaRPr lang="en-GB" altLang="en-US" dirty="0">
              <a:latin typeface="Garamond" pitchFamily="18" charset="0"/>
            </a:endParaRPr>
          </a:p>
          <a:p>
            <a:pPr>
              <a:lnSpc>
                <a:spcPct val="150000"/>
              </a:lnSpc>
            </a:pPr>
            <a:r>
              <a:rPr lang="en-GB" altLang="en-US" dirty="0">
                <a:latin typeface="Garamond" pitchFamily="18" charset="0"/>
              </a:rPr>
              <a:t>Step 4: Report Retaliation  </a:t>
            </a:r>
            <a:endParaRPr lang="en-GB" altLang="en-US" dirty="0" smtClean="0">
              <a:latin typeface="Garamond" pitchFamily="18" charset="0"/>
            </a:endParaRPr>
          </a:p>
          <a:p>
            <a:pPr>
              <a:lnSpc>
                <a:spcPct val="150000"/>
              </a:lnSpc>
            </a:pPr>
            <a:endParaRPr lang="en-GB" altLang="en-US" dirty="0">
              <a:latin typeface="Garamond" pitchFamily="18" charset="0"/>
            </a:endParaRPr>
          </a:p>
        </p:txBody>
      </p:sp>
    </p:spTree>
    <p:extLst>
      <p:ext uri="{BB962C8B-B14F-4D97-AF65-F5344CB8AC3E}">
        <p14:creationId xmlns:p14="http://schemas.microsoft.com/office/powerpoint/2010/main" val="454497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40677"/>
            <a:ext cx="10839510" cy="7559675"/>
          </a:xfrm>
          <a:prstGeom prst="rect">
            <a:avLst/>
          </a:prstGeom>
        </p:spPr>
      </p:pic>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8" name="Rectangle 7"/>
          <p:cNvSpPr/>
          <p:nvPr/>
        </p:nvSpPr>
        <p:spPr>
          <a:xfrm>
            <a:off x="971599" y="1121394"/>
            <a:ext cx="9030529" cy="369332"/>
          </a:xfrm>
          <a:prstGeom prst="rect">
            <a:avLst/>
          </a:prstGeom>
        </p:spPr>
        <p:txBody>
          <a:bodyPr wrap="square">
            <a:spAutoFit/>
          </a:bodyPr>
          <a:lstStyle/>
          <a:p>
            <a:pPr>
              <a:spcBef>
                <a:spcPct val="0"/>
              </a:spcBef>
              <a:spcAft>
                <a:spcPts val="600"/>
              </a:spcAft>
            </a:pPr>
            <a:r>
              <a:rPr lang="en-GB" altLang="en-US" dirty="0" smtClean="0">
                <a:solidFill>
                  <a:srgbClr val="000000"/>
                </a:solidFill>
                <a:latin typeface="Garamond" pitchFamily="18" charset="0"/>
                <a:cs typeface="Times New Roman" pitchFamily="18" charset="0"/>
              </a:rPr>
              <a:t> </a:t>
            </a:r>
            <a:endParaRPr lang="en-GB" altLang="en-US" dirty="0">
              <a:solidFill>
                <a:srgbClr val="000000"/>
              </a:solidFill>
              <a:latin typeface="Garamond" pitchFamily="18" charset="0"/>
              <a:cs typeface="Times New Roman" pitchFamily="18" charset="0"/>
            </a:endParaRPr>
          </a:p>
        </p:txBody>
      </p:sp>
      <p:sp>
        <p:nvSpPr>
          <p:cNvPr id="2" name="Rectangle 1"/>
          <p:cNvSpPr/>
          <p:nvPr/>
        </p:nvSpPr>
        <p:spPr>
          <a:xfrm>
            <a:off x="562708" y="1240681"/>
            <a:ext cx="10030264" cy="369332"/>
          </a:xfrm>
          <a:prstGeom prst="rect">
            <a:avLst/>
          </a:prstGeom>
        </p:spPr>
        <p:txBody>
          <a:bodyPr wrap="square">
            <a:spAutoFit/>
          </a:bodyPr>
          <a:lstStyle/>
          <a:p>
            <a:r>
              <a:rPr lang="en-GB" dirty="0" smtClean="0"/>
              <a:t> </a:t>
            </a:r>
            <a:endParaRPr lang="en-GB" dirty="0"/>
          </a:p>
        </p:txBody>
      </p:sp>
      <p:sp>
        <p:nvSpPr>
          <p:cNvPr id="4" name="Rectangle 3"/>
          <p:cNvSpPr/>
          <p:nvPr/>
        </p:nvSpPr>
        <p:spPr>
          <a:xfrm>
            <a:off x="971599" y="435675"/>
            <a:ext cx="3478837" cy="646331"/>
          </a:xfrm>
          <a:prstGeom prst="rect">
            <a:avLst/>
          </a:prstGeom>
        </p:spPr>
        <p:txBody>
          <a:bodyPr wrap="none">
            <a:spAutoFit/>
          </a:bodyPr>
          <a:lstStyle/>
          <a:p>
            <a:r>
              <a:rPr lang="en-US" b="1" dirty="0">
                <a:solidFill>
                  <a:schemeClr val="bg1"/>
                </a:solidFill>
                <a:latin typeface="Garamond" panose="02020404030301010803" pitchFamily="18" charset="0"/>
              </a:rPr>
              <a:t>HARASSMENT PREVENTION</a:t>
            </a:r>
            <a:endParaRPr lang="en-GB" dirty="0"/>
          </a:p>
          <a:p>
            <a:endParaRPr lang="en-US" b="1" dirty="0">
              <a:solidFill>
                <a:schemeClr val="bg1"/>
              </a:solidFill>
              <a:latin typeface="Garamond" panose="02020404030301010803" pitchFamily="18" charset="0"/>
            </a:endParaRPr>
          </a:p>
        </p:txBody>
      </p:sp>
      <p:sp>
        <p:nvSpPr>
          <p:cNvPr id="10" name="Rectangle 9"/>
          <p:cNvSpPr/>
          <p:nvPr/>
        </p:nvSpPr>
        <p:spPr>
          <a:xfrm>
            <a:off x="794810" y="1509304"/>
            <a:ext cx="9566060" cy="923330"/>
          </a:xfrm>
          <a:prstGeom prst="rect">
            <a:avLst/>
          </a:prstGeom>
        </p:spPr>
        <p:txBody>
          <a:bodyPr wrap="square">
            <a:spAutoFit/>
          </a:bodyPr>
          <a:lstStyle/>
          <a:p>
            <a:pPr>
              <a:lnSpc>
                <a:spcPct val="150000"/>
              </a:lnSpc>
            </a:pPr>
            <a:endParaRPr lang="en-GB" altLang="en-US" dirty="0" smtClean="0">
              <a:latin typeface="Garamond" pitchFamily="18" charset="0"/>
            </a:endParaRPr>
          </a:p>
          <a:p>
            <a:pPr>
              <a:lnSpc>
                <a:spcPct val="150000"/>
              </a:lnSpc>
            </a:pPr>
            <a:endParaRPr lang="en-GB" altLang="en-US" dirty="0">
              <a:latin typeface="Garamond" pitchFamily="18" charset="0"/>
            </a:endParaRPr>
          </a:p>
        </p:txBody>
      </p:sp>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970" y="1398014"/>
            <a:ext cx="224790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23822" y="1537037"/>
            <a:ext cx="5343525" cy="2031325"/>
          </a:xfrm>
          <a:prstGeom prst="rect">
            <a:avLst/>
          </a:prstGeom>
        </p:spPr>
        <p:txBody>
          <a:bodyPr>
            <a:spAutoFit/>
          </a:bodyPr>
          <a:lstStyle/>
          <a:p>
            <a:r>
              <a:rPr lang="en-GB" altLang="en-US" dirty="0">
                <a:latin typeface="Garamond" pitchFamily="18" charset="0"/>
              </a:rPr>
              <a:t>Know and Follow the Organisations policy preventing all types of harassment.</a:t>
            </a:r>
          </a:p>
          <a:p>
            <a:endParaRPr lang="en-GB" altLang="en-US" dirty="0">
              <a:latin typeface="Garamond" pitchFamily="18" charset="0"/>
            </a:endParaRPr>
          </a:p>
          <a:p>
            <a:r>
              <a:rPr lang="en-GB" altLang="en-US" dirty="0">
                <a:latin typeface="Garamond" pitchFamily="18" charset="0"/>
              </a:rPr>
              <a:t>Act professionally and treat co-workers with respect.</a:t>
            </a:r>
          </a:p>
          <a:p>
            <a:endParaRPr lang="en-GB" altLang="en-US" dirty="0">
              <a:latin typeface="Garamond" pitchFamily="18" charset="0"/>
            </a:endParaRPr>
          </a:p>
          <a:p>
            <a:r>
              <a:rPr lang="en-GB" altLang="en-US" dirty="0">
                <a:latin typeface="Garamond" pitchFamily="18" charset="0"/>
              </a:rPr>
              <a:t>Report harassing behaviour immediately, even is it is not directed at you.</a:t>
            </a:r>
            <a:endParaRPr lang="en-GB" altLang="en-US" dirty="0">
              <a:latin typeface="Garamond" pitchFamily="18" charset="0"/>
            </a:endParaRPr>
          </a:p>
        </p:txBody>
      </p:sp>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3" y="4076700"/>
            <a:ext cx="2149475" cy="214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6952" y="4837407"/>
            <a:ext cx="2619375" cy="174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284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705294"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27612" y="448260"/>
            <a:ext cx="4186106" cy="400110"/>
          </a:xfrm>
          <a:prstGeom prst="rect">
            <a:avLst/>
          </a:prstGeom>
          <a:noFill/>
        </p:spPr>
        <p:txBody>
          <a:bodyPr wrap="square" rtlCol="0">
            <a:spAutoFit/>
          </a:bodyPr>
          <a:lstStyle/>
          <a:p>
            <a:endParaRPr lang="en-GB" sz="2000"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2" name="Rectangle 1"/>
          <p:cNvSpPr/>
          <p:nvPr/>
        </p:nvSpPr>
        <p:spPr>
          <a:xfrm>
            <a:off x="1871004" y="2025748"/>
            <a:ext cx="6145872" cy="3243965"/>
          </a:xfrm>
          <a:prstGeom prst="rect">
            <a:avLst/>
          </a:prstGeom>
        </p:spPr>
        <p:txBody>
          <a:bodyPr wrap="square">
            <a:spAutoFit/>
          </a:bodyPr>
          <a:lstStyle/>
          <a:p>
            <a:pPr marL="180975" indent="-180975" algn="ctr">
              <a:spcBef>
                <a:spcPct val="20000"/>
              </a:spcBef>
              <a:buClr>
                <a:schemeClr val="accent1"/>
              </a:buClr>
              <a:defRPr/>
            </a:pPr>
            <a:r>
              <a:rPr lang="fr-FR" sz="3200" kern="0" dirty="0">
                <a:latin typeface="Garamond" pitchFamily="18" charset="0"/>
              </a:rPr>
              <a:t>This </a:t>
            </a:r>
            <a:r>
              <a:rPr lang="fr-FR" sz="3200" kern="0" dirty="0" err="1">
                <a:latin typeface="Garamond" pitchFamily="18" charset="0"/>
              </a:rPr>
              <a:t>presentation</a:t>
            </a:r>
            <a:r>
              <a:rPr lang="fr-FR" sz="3200" kern="0" dirty="0">
                <a:latin typeface="Garamond" pitchFamily="18" charset="0"/>
              </a:rPr>
              <a:t> </a:t>
            </a:r>
            <a:r>
              <a:rPr lang="fr-FR" sz="3200" kern="0" dirty="0" err="1">
                <a:latin typeface="Garamond" pitchFamily="18" charset="0"/>
              </a:rPr>
              <a:t>is</a:t>
            </a:r>
            <a:r>
              <a:rPr lang="fr-FR" sz="3200" kern="0" dirty="0">
                <a:latin typeface="Garamond" pitchFamily="18" charset="0"/>
              </a:rPr>
              <a:t> by no </a:t>
            </a:r>
            <a:r>
              <a:rPr lang="fr-FR" sz="3200" kern="0" dirty="0" err="1">
                <a:latin typeface="Garamond" pitchFamily="18" charset="0"/>
              </a:rPr>
              <a:t>means</a:t>
            </a:r>
            <a:r>
              <a:rPr lang="fr-FR" sz="3200" kern="0" dirty="0">
                <a:latin typeface="Garamond" pitchFamily="18" charset="0"/>
              </a:rPr>
              <a:t> exhaustive in </a:t>
            </a:r>
            <a:r>
              <a:rPr lang="fr-FR" sz="3200" kern="0" dirty="0" err="1">
                <a:latin typeface="Garamond" pitchFamily="18" charset="0"/>
              </a:rPr>
              <a:t>its</a:t>
            </a:r>
            <a:r>
              <a:rPr lang="fr-FR" sz="3200" kern="0" dirty="0">
                <a:latin typeface="Garamond" pitchFamily="18" charset="0"/>
              </a:rPr>
              <a:t> content and </a:t>
            </a:r>
            <a:r>
              <a:rPr lang="fr-FR" sz="3200" kern="0" dirty="0" err="1">
                <a:latin typeface="Garamond" pitchFamily="18" charset="0"/>
              </a:rPr>
              <a:t>coverage</a:t>
            </a:r>
            <a:endParaRPr lang="fr-FR" sz="3200" kern="0" dirty="0">
              <a:latin typeface="Garamond" pitchFamily="18" charset="0"/>
            </a:endParaRPr>
          </a:p>
          <a:p>
            <a:pPr marL="180975" indent="-180975" algn="ctr">
              <a:spcBef>
                <a:spcPct val="20000"/>
              </a:spcBef>
              <a:buClr>
                <a:schemeClr val="accent1"/>
              </a:buClr>
              <a:defRPr/>
            </a:pPr>
            <a:endParaRPr lang="fr-FR" sz="3200" kern="0" dirty="0">
              <a:latin typeface="Garamond" pitchFamily="18" charset="0"/>
            </a:endParaRPr>
          </a:p>
          <a:p>
            <a:pPr marL="180975" indent="-180975" algn="ctr">
              <a:spcBef>
                <a:spcPct val="20000"/>
              </a:spcBef>
              <a:buClr>
                <a:schemeClr val="accent1"/>
              </a:buClr>
              <a:defRPr/>
            </a:pPr>
            <a:r>
              <a:rPr lang="fr-FR" sz="3200" kern="0" dirty="0">
                <a:latin typeface="Garamond" pitchFamily="18" charset="0"/>
              </a:rPr>
              <a:t>It </a:t>
            </a:r>
            <a:r>
              <a:rPr lang="fr-FR" sz="3200" kern="0" dirty="0" err="1">
                <a:latin typeface="Garamond" pitchFamily="18" charset="0"/>
              </a:rPr>
              <a:t>is</a:t>
            </a:r>
            <a:r>
              <a:rPr lang="fr-FR" sz="3200" kern="0" dirty="0">
                <a:latin typeface="Garamond" pitchFamily="18" charset="0"/>
              </a:rPr>
              <a:t> to </a:t>
            </a:r>
            <a:r>
              <a:rPr lang="fr-FR" sz="3200" kern="0" dirty="0" err="1">
                <a:latin typeface="Garamond" pitchFamily="18" charset="0"/>
              </a:rPr>
              <a:t>be</a:t>
            </a:r>
            <a:r>
              <a:rPr lang="fr-FR" sz="3200" kern="0" dirty="0">
                <a:latin typeface="Garamond" pitchFamily="18" charset="0"/>
              </a:rPr>
              <a:t> </a:t>
            </a:r>
            <a:r>
              <a:rPr lang="fr-FR" sz="3200" kern="0" dirty="0" err="1">
                <a:latin typeface="Garamond" pitchFamily="18" charset="0"/>
              </a:rPr>
              <a:t>seen</a:t>
            </a:r>
            <a:r>
              <a:rPr lang="fr-FR" sz="3200" kern="0" dirty="0">
                <a:latin typeface="Garamond" pitchFamily="18" charset="0"/>
              </a:rPr>
              <a:t> as an informative guide </a:t>
            </a:r>
            <a:r>
              <a:rPr lang="fr-FR" sz="3200" kern="0" dirty="0" err="1">
                <a:latin typeface="Garamond" pitchFamily="18" charset="0"/>
              </a:rPr>
              <a:t>only</a:t>
            </a:r>
            <a:endParaRPr lang="fr-FR" sz="3200" kern="0" dirty="0">
              <a:latin typeface="Garamond" pitchFamily="18" charset="0"/>
            </a:endParaRPr>
          </a:p>
        </p:txBody>
      </p:sp>
    </p:spTree>
    <p:extLst>
      <p:ext uri="{BB962C8B-B14F-4D97-AF65-F5344CB8AC3E}">
        <p14:creationId xmlns:p14="http://schemas.microsoft.com/office/powerpoint/2010/main" val="1476961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4405"/>
            <a:ext cx="10839510" cy="7559675"/>
          </a:xfrm>
          <a:prstGeom prst="rect">
            <a:avLst/>
          </a:prstGeom>
        </p:spPr>
      </p:pic>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8" name="Rectangle 7"/>
          <p:cNvSpPr/>
          <p:nvPr/>
        </p:nvSpPr>
        <p:spPr>
          <a:xfrm>
            <a:off x="971599" y="1121394"/>
            <a:ext cx="9030529" cy="369332"/>
          </a:xfrm>
          <a:prstGeom prst="rect">
            <a:avLst/>
          </a:prstGeom>
        </p:spPr>
        <p:txBody>
          <a:bodyPr wrap="square">
            <a:spAutoFit/>
          </a:bodyPr>
          <a:lstStyle/>
          <a:p>
            <a:pPr>
              <a:spcBef>
                <a:spcPct val="0"/>
              </a:spcBef>
              <a:spcAft>
                <a:spcPts val="600"/>
              </a:spcAft>
            </a:pPr>
            <a:r>
              <a:rPr lang="en-GB" altLang="en-US" dirty="0" smtClean="0">
                <a:solidFill>
                  <a:srgbClr val="000000"/>
                </a:solidFill>
                <a:latin typeface="Garamond" pitchFamily="18" charset="0"/>
                <a:cs typeface="Times New Roman" pitchFamily="18" charset="0"/>
              </a:rPr>
              <a:t> </a:t>
            </a:r>
            <a:endParaRPr lang="en-GB" altLang="en-US" dirty="0">
              <a:solidFill>
                <a:srgbClr val="000000"/>
              </a:solidFill>
              <a:latin typeface="Garamond" pitchFamily="18" charset="0"/>
              <a:cs typeface="Times New Roman" pitchFamily="18" charset="0"/>
            </a:endParaRPr>
          </a:p>
        </p:txBody>
      </p:sp>
      <p:sp>
        <p:nvSpPr>
          <p:cNvPr id="2" name="Rectangle 1"/>
          <p:cNvSpPr/>
          <p:nvPr/>
        </p:nvSpPr>
        <p:spPr>
          <a:xfrm>
            <a:off x="562708" y="1240681"/>
            <a:ext cx="10030264" cy="369332"/>
          </a:xfrm>
          <a:prstGeom prst="rect">
            <a:avLst/>
          </a:prstGeom>
        </p:spPr>
        <p:txBody>
          <a:bodyPr wrap="square">
            <a:spAutoFit/>
          </a:bodyPr>
          <a:lstStyle/>
          <a:p>
            <a:r>
              <a:rPr lang="en-GB" dirty="0" smtClean="0"/>
              <a:t> </a:t>
            </a:r>
            <a:endParaRPr lang="en-GB" dirty="0"/>
          </a:p>
        </p:txBody>
      </p:sp>
      <p:sp>
        <p:nvSpPr>
          <p:cNvPr id="10" name="Rectangle 9"/>
          <p:cNvSpPr/>
          <p:nvPr/>
        </p:nvSpPr>
        <p:spPr>
          <a:xfrm>
            <a:off x="794810" y="1509304"/>
            <a:ext cx="9566060" cy="923330"/>
          </a:xfrm>
          <a:prstGeom prst="rect">
            <a:avLst/>
          </a:prstGeom>
        </p:spPr>
        <p:txBody>
          <a:bodyPr wrap="square">
            <a:spAutoFit/>
          </a:bodyPr>
          <a:lstStyle/>
          <a:p>
            <a:pPr>
              <a:lnSpc>
                <a:spcPct val="150000"/>
              </a:lnSpc>
            </a:pPr>
            <a:endParaRPr lang="en-GB" altLang="en-US" dirty="0" smtClean="0">
              <a:latin typeface="Garamond" pitchFamily="18" charset="0"/>
            </a:endParaRPr>
          </a:p>
          <a:p>
            <a:pPr>
              <a:lnSpc>
                <a:spcPct val="150000"/>
              </a:lnSpc>
            </a:pPr>
            <a:endParaRPr lang="en-GB" altLang="en-US" dirty="0">
              <a:latin typeface="Garamond" pitchFamily="18" charset="0"/>
            </a:endParaRPr>
          </a:p>
        </p:txBody>
      </p:sp>
      <p:sp>
        <p:nvSpPr>
          <p:cNvPr id="5" name="Rectangle 4"/>
          <p:cNvSpPr/>
          <p:nvPr/>
        </p:nvSpPr>
        <p:spPr>
          <a:xfrm>
            <a:off x="2852232" y="1878636"/>
            <a:ext cx="7624689" cy="3108543"/>
          </a:xfrm>
          <a:prstGeom prst="rect">
            <a:avLst/>
          </a:prstGeom>
        </p:spPr>
        <p:txBody>
          <a:bodyPr wrap="square">
            <a:spAutoFit/>
          </a:bodyPr>
          <a:lstStyle/>
          <a:p>
            <a:pPr marL="180975" indent="-180975">
              <a:lnSpc>
                <a:spcPct val="150000"/>
              </a:lnSpc>
              <a:spcBef>
                <a:spcPct val="20000"/>
              </a:spcBef>
              <a:buClr>
                <a:schemeClr val="accent1"/>
              </a:buClr>
              <a:defRPr/>
            </a:pPr>
            <a:r>
              <a:rPr lang="en-ZA" b="1" kern="0" dirty="0">
                <a:latin typeface="Garamond" pitchFamily="18" charset="0"/>
              </a:rPr>
              <a:t> </a:t>
            </a:r>
            <a:r>
              <a:rPr lang="en-ZA" sz="4000" b="1" kern="0" dirty="0">
                <a:latin typeface="Garamond" pitchFamily="18" charset="0"/>
              </a:rPr>
              <a:t>THANK YOU.</a:t>
            </a:r>
          </a:p>
          <a:p>
            <a:pPr marL="180975" indent="-180975">
              <a:lnSpc>
                <a:spcPct val="150000"/>
              </a:lnSpc>
              <a:spcBef>
                <a:spcPct val="20000"/>
              </a:spcBef>
              <a:buClr>
                <a:schemeClr val="accent1"/>
              </a:buClr>
              <a:defRPr/>
            </a:pPr>
            <a:endParaRPr lang="en-ZA" sz="4000" b="1" kern="0" dirty="0">
              <a:latin typeface="Garamond" pitchFamily="18" charset="0"/>
            </a:endParaRPr>
          </a:p>
          <a:p>
            <a:pPr marL="180975" indent="-180975">
              <a:lnSpc>
                <a:spcPct val="150000"/>
              </a:lnSpc>
              <a:spcBef>
                <a:spcPct val="20000"/>
              </a:spcBef>
              <a:buClr>
                <a:schemeClr val="accent1"/>
              </a:buClr>
              <a:defRPr/>
            </a:pPr>
            <a:r>
              <a:rPr lang="en-ZA" sz="4000" b="1" kern="0" dirty="0">
                <a:latin typeface="Garamond" pitchFamily="18" charset="0"/>
              </a:rPr>
              <a:t>QUESTION TIME</a:t>
            </a:r>
            <a:endParaRPr lang="en-GB" altLang="en-US" sz="4000" dirty="0">
              <a:latin typeface="Garamond" pitchFamily="18" charset="0"/>
            </a:endParaRPr>
          </a:p>
        </p:txBody>
      </p:sp>
    </p:spTree>
    <p:extLst>
      <p:ext uri="{BB962C8B-B14F-4D97-AF65-F5344CB8AC3E}">
        <p14:creationId xmlns:p14="http://schemas.microsoft.com/office/powerpoint/2010/main" val="38139501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EFE5674-368C-4087-97F5-8DC40D035B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3" y="100"/>
            <a:ext cx="10678886" cy="7559475"/>
          </a:xfrm>
          <a:prstGeom prst="rect">
            <a:avLst/>
          </a:prstGeom>
        </p:spPr>
      </p:pic>
    </p:spTree>
    <p:extLst>
      <p:ext uri="{BB962C8B-B14F-4D97-AF65-F5344CB8AC3E}">
        <p14:creationId xmlns:p14="http://schemas.microsoft.com/office/powerpoint/2010/main" val="784538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81" y="0"/>
            <a:ext cx="10705294"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27612" y="351692"/>
            <a:ext cx="4182013" cy="707886"/>
          </a:xfrm>
          <a:prstGeom prst="rect">
            <a:avLst/>
          </a:prstGeom>
          <a:noFill/>
        </p:spPr>
        <p:txBody>
          <a:bodyPr wrap="square" rtlCol="0">
            <a:spAutoFit/>
          </a:bodyPr>
          <a:lstStyle/>
          <a:p>
            <a:r>
              <a:rPr lang="en-GB" altLang="en-US" sz="4000" dirty="0" smtClean="0">
                <a:solidFill>
                  <a:schemeClr val="bg1"/>
                </a:solidFill>
              </a:rPr>
              <a:t>GROUND </a:t>
            </a:r>
            <a:r>
              <a:rPr lang="en-GB" altLang="en-US" sz="4000" dirty="0">
                <a:solidFill>
                  <a:schemeClr val="bg1"/>
                </a:solidFill>
              </a:rPr>
              <a:t>RULES</a:t>
            </a:r>
            <a:r>
              <a:rPr lang="en-GB" sz="4000" b="1" dirty="0" smtClean="0">
                <a:solidFill>
                  <a:schemeClr val="bg1"/>
                </a:solidFill>
                <a:latin typeface="GaramondItcTEE" pitchFamily="2" charset="0"/>
              </a:rPr>
              <a:t> </a:t>
            </a:r>
            <a:endParaRPr lang="en-GB" sz="4000"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4" name="Rectangle 3"/>
          <p:cNvSpPr/>
          <p:nvPr/>
        </p:nvSpPr>
        <p:spPr>
          <a:xfrm>
            <a:off x="339458" y="1603717"/>
            <a:ext cx="7130487" cy="5262979"/>
          </a:xfrm>
          <a:prstGeom prst="rect">
            <a:avLst/>
          </a:prstGeom>
        </p:spPr>
        <p:txBody>
          <a:bodyPr wrap="square">
            <a:spAutoFit/>
          </a:bodyPr>
          <a:lstStyle/>
          <a:p>
            <a:pPr marL="457200" indent="-457200">
              <a:buFont typeface="Arial" panose="020B0604020202020204" pitchFamily="34" charset="0"/>
              <a:buChar char="•"/>
            </a:pPr>
            <a:r>
              <a:rPr lang="en-GB" altLang="en-US" sz="2800" b="1" dirty="0"/>
              <a:t>Phones on Silent </a:t>
            </a:r>
            <a:r>
              <a:rPr lang="en-GB" altLang="en-US" sz="2800" b="1" dirty="0" smtClean="0"/>
              <a:t>.</a:t>
            </a:r>
          </a:p>
          <a:p>
            <a:pPr marL="457200" indent="-457200">
              <a:buFont typeface="Arial" panose="020B0604020202020204" pitchFamily="34" charset="0"/>
              <a:buChar char="•"/>
            </a:pPr>
            <a:endParaRPr lang="en-GB" altLang="en-US" sz="2800" b="1" dirty="0"/>
          </a:p>
          <a:p>
            <a:pPr marL="457200" indent="-457200">
              <a:buFont typeface="Arial" panose="020B0604020202020204" pitchFamily="34" charset="0"/>
              <a:buChar char="•"/>
            </a:pPr>
            <a:r>
              <a:rPr lang="en-GB" altLang="en-US" sz="2800" b="1" dirty="0"/>
              <a:t>Take Important Calls </a:t>
            </a:r>
            <a:r>
              <a:rPr lang="en-GB" altLang="en-US" sz="2800" b="1" dirty="0" smtClean="0"/>
              <a:t>Outside.</a:t>
            </a:r>
          </a:p>
          <a:p>
            <a:pPr marL="457200" indent="-457200">
              <a:buFont typeface="Arial" panose="020B0604020202020204" pitchFamily="34" charset="0"/>
              <a:buChar char="•"/>
            </a:pPr>
            <a:endParaRPr lang="en-GB" altLang="en-US" sz="2800" b="1" dirty="0"/>
          </a:p>
          <a:p>
            <a:pPr marL="457200" indent="-457200">
              <a:buFont typeface="Arial" panose="020B0604020202020204" pitchFamily="34" charset="0"/>
              <a:buChar char="•"/>
            </a:pPr>
            <a:r>
              <a:rPr lang="en-GB" altLang="en-US" sz="2800" b="1" dirty="0"/>
              <a:t>Everybody Should </a:t>
            </a:r>
            <a:r>
              <a:rPr lang="en-GB" altLang="en-US" sz="2800" b="1" dirty="0" smtClean="0"/>
              <a:t>Participate.</a:t>
            </a:r>
          </a:p>
          <a:p>
            <a:pPr marL="457200" indent="-457200">
              <a:buFont typeface="Arial" panose="020B0604020202020204" pitchFamily="34" charset="0"/>
              <a:buChar char="•"/>
            </a:pPr>
            <a:endParaRPr lang="en-GB" altLang="en-US" sz="2800" b="1" dirty="0" smtClean="0"/>
          </a:p>
          <a:p>
            <a:pPr marL="457200" indent="-457200">
              <a:buFont typeface="Arial" panose="020B0604020202020204" pitchFamily="34" charset="0"/>
              <a:buChar char="•"/>
            </a:pPr>
            <a:r>
              <a:rPr lang="en-GB" altLang="en-US" sz="2800" b="1" dirty="0" smtClean="0"/>
              <a:t>Quiet </a:t>
            </a:r>
            <a:r>
              <a:rPr lang="en-GB" altLang="en-US" sz="2800" b="1" dirty="0"/>
              <a:t>people make an effort to </a:t>
            </a:r>
            <a:r>
              <a:rPr lang="en-GB" altLang="en-US" sz="2800" b="1" dirty="0" smtClean="0"/>
              <a:t>speak.</a:t>
            </a:r>
          </a:p>
          <a:p>
            <a:endParaRPr lang="en-GB" altLang="en-US" sz="2800" b="1" dirty="0" smtClean="0"/>
          </a:p>
          <a:p>
            <a:pPr marL="457200" indent="-457200">
              <a:buFont typeface="Arial" panose="020B0604020202020204" pitchFamily="34" charset="0"/>
              <a:buChar char="•"/>
            </a:pPr>
            <a:r>
              <a:rPr lang="en-GB" altLang="en-US" sz="2800" b="1" dirty="0" smtClean="0"/>
              <a:t>Talkative </a:t>
            </a:r>
            <a:r>
              <a:rPr lang="en-GB" altLang="en-US" sz="2800" b="1" dirty="0"/>
              <a:t>people give others the opportunity to speak</a:t>
            </a:r>
            <a:r>
              <a:rPr lang="en-GB" altLang="en-US" sz="2800" b="1" dirty="0" smtClean="0"/>
              <a:t>.</a:t>
            </a:r>
          </a:p>
          <a:p>
            <a:pPr marL="457200" indent="-457200">
              <a:buFont typeface="Arial" panose="020B0604020202020204" pitchFamily="34" charset="0"/>
              <a:buChar char="•"/>
            </a:pPr>
            <a:endParaRPr lang="en-GB" altLang="en-US" sz="2800" b="1" dirty="0"/>
          </a:p>
          <a:p>
            <a:pPr marL="457200" indent="-457200">
              <a:buFont typeface="Arial" panose="020B0604020202020204" pitchFamily="34" charset="0"/>
              <a:buChar char="•"/>
            </a:pPr>
            <a:r>
              <a:rPr lang="en-GB" altLang="en-US" sz="2800" b="1" dirty="0"/>
              <a:t>Listen Attentively.</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3467" y="1246572"/>
            <a:ext cx="21336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1405" y="4311676"/>
            <a:ext cx="3413125"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56592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705294"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27612" y="448260"/>
            <a:ext cx="5124548" cy="400110"/>
          </a:xfrm>
          <a:prstGeom prst="rect">
            <a:avLst/>
          </a:prstGeom>
          <a:noFill/>
        </p:spPr>
        <p:txBody>
          <a:bodyPr wrap="square" rtlCol="0">
            <a:spAutoFit/>
          </a:bodyPr>
          <a:lstStyle/>
          <a:p>
            <a:r>
              <a:rPr lang="en-GB" sz="2000" b="1" dirty="0" smtClean="0">
                <a:solidFill>
                  <a:schemeClr val="bg1"/>
                </a:solidFill>
                <a:latin typeface="GaramondItcTEE" pitchFamily="2" charset="0"/>
              </a:rPr>
              <a:t>PRIMERA AFRICA FINANCE GROUP</a:t>
            </a:r>
            <a:endParaRPr lang="en-GB" sz="2000"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2" name="Rectangle 1"/>
          <p:cNvSpPr/>
          <p:nvPr/>
        </p:nvSpPr>
        <p:spPr>
          <a:xfrm>
            <a:off x="590843" y="1296630"/>
            <a:ext cx="8820443" cy="4745915"/>
          </a:xfrm>
          <a:prstGeom prst="rect">
            <a:avLst/>
          </a:prstGeom>
        </p:spPr>
        <p:txBody>
          <a:bodyPr wrap="square">
            <a:spAutoFit/>
          </a:bodyPr>
          <a:lstStyle/>
          <a:p>
            <a:r>
              <a:rPr lang="en-GB" dirty="0" err="1">
                <a:latin typeface="Garamond" pitchFamily="18" charset="0"/>
              </a:rPr>
              <a:t>Primera</a:t>
            </a:r>
            <a:r>
              <a:rPr lang="en-GB" dirty="0">
                <a:latin typeface="Garamond" pitchFamily="18" charset="0"/>
              </a:rPr>
              <a:t> Africa Finance Group (‘</a:t>
            </a:r>
            <a:r>
              <a:rPr lang="en-GB" dirty="0" err="1">
                <a:latin typeface="Garamond" pitchFamily="18" charset="0"/>
              </a:rPr>
              <a:t>Primera</a:t>
            </a:r>
            <a:r>
              <a:rPr lang="en-GB" dirty="0">
                <a:latin typeface="Garamond" pitchFamily="18" charset="0"/>
              </a:rPr>
              <a:t> Africa’) is a financial services firm that provides a range of services to clients across Africa. The firm was founded on the 4th of July, 2011. </a:t>
            </a:r>
          </a:p>
          <a:p>
            <a:endParaRPr lang="en-GB" dirty="0">
              <a:latin typeface="Garamond" pitchFamily="18" charset="0"/>
            </a:endParaRPr>
          </a:p>
          <a:p>
            <a:r>
              <a:rPr lang="en-GB" dirty="0">
                <a:latin typeface="Garamond" pitchFamily="18" charset="0"/>
              </a:rPr>
              <a:t>Our goal is to provide bespoke financial solutions, in the most professional and efficient manner to meet our clients' individual needs and expectations. </a:t>
            </a:r>
          </a:p>
          <a:p>
            <a:endParaRPr lang="en-GB" dirty="0">
              <a:latin typeface="Garamond" pitchFamily="18" charset="0"/>
            </a:endParaRPr>
          </a:p>
          <a:p>
            <a:endParaRPr lang="en-GB" dirty="0">
              <a:latin typeface="Garamond" pitchFamily="18" charset="0"/>
            </a:endParaRPr>
          </a:p>
          <a:p>
            <a:r>
              <a:rPr lang="en-GB" dirty="0">
                <a:latin typeface="Garamond" pitchFamily="18" charset="0"/>
              </a:rPr>
              <a:t>We operate in four major business areas: </a:t>
            </a:r>
          </a:p>
          <a:p>
            <a:r>
              <a:rPr lang="en-GB" dirty="0">
                <a:latin typeface="Garamond" pitchFamily="18" charset="0"/>
              </a:rPr>
              <a:t> Securities Trading </a:t>
            </a:r>
          </a:p>
          <a:p>
            <a:r>
              <a:rPr lang="en-GB" dirty="0">
                <a:latin typeface="Garamond" pitchFamily="18" charset="0"/>
              </a:rPr>
              <a:t> Financial Advisory </a:t>
            </a:r>
          </a:p>
          <a:p>
            <a:r>
              <a:rPr lang="en-GB" dirty="0">
                <a:latin typeface="Garamond" pitchFamily="18" charset="0"/>
              </a:rPr>
              <a:t> Principal Investments </a:t>
            </a:r>
          </a:p>
          <a:p>
            <a:r>
              <a:rPr lang="en-GB" dirty="0">
                <a:latin typeface="Garamond" pitchFamily="18" charset="0"/>
              </a:rPr>
              <a:t> Microfinance / Consumer Finance which started operations in February 2014.</a:t>
            </a:r>
          </a:p>
          <a:p>
            <a:endParaRPr lang="en-GB" dirty="0">
              <a:latin typeface="Garamond" pitchFamily="18" charset="0"/>
            </a:endParaRPr>
          </a:p>
          <a:p>
            <a:r>
              <a:rPr lang="en-GB" dirty="0">
                <a:latin typeface="Garamond" pitchFamily="18" charset="0"/>
              </a:rPr>
              <a:t>All our businesses are supported by the Investment Research Department and other key shared services such as Legal &amp; Compliance, Finance, Operations, Human Resources &amp; Administrative Services, and Information Technology. </a:t>
            </a:r>
          </a:p>
          <a:p>
            <a:pPr marL="180975" indent="-180975" algn="ctr">
              <a:spcBef>
                <a:spcPct val="20000"/>
              </a:spcBef>
              <a:buClr>
                <a:schemeClr val="accent1"/>
              </a:buClr>
              <a:defRPr/>
            </a:pPr>
            <a:endParaRPr lang="fr-FR" sz="1200" kern="0" dirty="0">
              <a:latin typeface="Garamond" pitchFamily="18" charset="0"/>
            </a:endParaRPr>
          </a:p>
        </p:txBody>
      </p:sp>
    </p:spTree>
    <p:extLst>
      <p:ext uri="{BB962C8B-B14F-4D97-AF65-F5344CB8AC3E}">
        <p14:creationId xmlns:p14="http://schemas.microsoft.com/office/powerpoint/2010/main" val="1816590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6850"/>
            <a:ext cx="10705294"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27612" y="448260"/>
            <a:ext cx="4186106" cy="400110"/>
          </a:xfrm>
          <a:prstGeom prst="rect">
            <a:avLst/>
          </a:prstGeom>
          <a:noFill/>
        </p:spPr>
        <p:txBody>
          <a:bodyPr wrap="square" rtlCol="0">
            <a:spAutoFit/>
          </a:bodyPr>
          <a:lstStyle/>
          <a:p>
            <a:r>
              <a:rPr lang="en-GB" sz="2000" b="1" dirty="0" smtClean="0">
                <a:solidFill>
                  <a:schemeClr val="bg1"/>
                </a:solidFill>
                <a:latin typeface="GaramondItcTEE" pitchFamily="2" charset="0"/>
              </a:rPr>
              <a:t>VISION &amp; MISSION STATEMENT</a:t>
            </a:r>
            <a:endParaRPr lang="en-GB" sz="2000"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7" name="Rectangle à coins arrondis 9"/>
          <p:cNvSpPr>
            <a:spLocks noChangeArrowheads="1"/>
          </p:cNvSpPr>
          <p:nvPr/>
        </p:nvSpPr>
        <p:spPr bwMode="auto">
          <a:xfrm>
            <a:off x="1871004" y="1598204"/>
            <a:ext cx="6678612" cy="1439862"/>
          </a:xfrm>
          <a:prstGeom prst="roundRect">
            <a:avLst>
              <a:gd name="adj" fmla="val 16667"/>
            </a:avLst>
          </a:prstGeom>
          <a:solidFill>
            <a:srgbClr val="00B0F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altLang="en-US" sz="2400" b="1" i="0" u="none" strike="noStrike" kern="0" cap="none" spc="0" normalizeH="0" baseline="0" noProof="0" dirty="0" smtClean="0">
                <a:ln>
                  <a:noFill/>
                </a:ln>
                <a:solidFill>
                  <a:sysClr val="windowText" lastClr="000000"/>
                </a:solidFill>
                <a:effectLst/>
                <a:uLnTx/>
                <a:uFillTx/>
                <a:latin typeface="Century Gothic"/>
                <a:cs typeface="Arial" panose="020B0604020202020204" pitchFamily="34" charset="0"/>
              </a:rPr>
              <a:t>Our Vision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altLang="en-US" sz="2000" b="0" i="1" u="none" strike="noStrike" kern="0" cap="none" spc="0" normalizeH="0" baseline="0" noProof="0" dirty="0" smtClean="0">
                <a:ln>
                  <a:noFill/>
                </a:ln>
                <a:solidFill>
                  <a:sysClr val="windowText" lastClr="000000"/>
                </a:solidFill>
                <a:effectLst/>
                <a:uLnTx/>
                <a:uFillTx/>
                <a:latin typeface="Century Gothic"/>
                <a:cs typeface="Arial" panose="020B0604020202020204" pitchFamily="34" charset="0"/>
              </a:rPr>
              <a:t>To </a:t>
            </a:r>
            <a:r>
              <a:rPr kumimoji="0" lang="fr-FR" altLang="en-US" sz="2000" b="0" i="1" u="none" strike="noStrike" kern="0" cap="none" spc="0" normalizeH="0" baseline="0" noProof="0" dirty="0" err="1" smtClean="0">
                <a:ln>
                  <a:noFill/>
                </a:ln>
                <a:solidFill>
                  <a:sysClr val="windowText" lastClr="000000"/>
                </a:solidFill>
                <a:effectLst/>
                <a:uLnTx/>
                <a:uFillTx/>
                <a:latin typeface="Century Gothic"/>
                <a:cs typeface="Arial" panose="020B0604020202020204" pitchFamily="34" charset="0"/>
              </a:rPr>
              <a:t>be</a:t>
            </a:r>
            <a:r>
              <a:rPr kumimoji="0" lang="fr-FR" altLang="en-US" sz="2000" b="0" i="1" u="none" strike="noStrike" kern="0" cap="none" spc="0" normalizeH="0" baseline="0" noProof="0" dirty="0" smtClean="0">
                <a:ln>
                  <a:noFill/>
                </a:ln>
                <a:solidFill>
                  <a:sysClr val="windowText" lastClr="000000"/>
                </a:solidFill>
                <a:effectLst/>
                <a:uLnTx/>
                <a:uFillTx/>
                <a:latin typeface="Century Gothic"/>
                <a:cs typeface="Arial" panose="020B0604020202020204" pitchFamily="34" charset="0"/>
              </a:rPr>
              <a:t>  the </a:t>
            </a:r>
            <a:r>
              <a:rPr kumimoji="0" lang="fr-FR" altLang="en-US" sz="2000" b="0" i="1" u="none" strike="noStrike" kern="0" cap="none" spc="0" normalizeH="0" baseline="0" noProof="0" dirty="0" err="1" smtClean="0">
                <a:ln>
                  <a:noFill/>
                </a:ln>
                <a:solidFill>
                  <a:sysClr val="windowText" lastClr="000000"/>
                </a:solidFill>
                <a:effectLst/>
                <a:uLnTx/>
                <a:uFillTx/>
                <a:latin typeface="Century Gothic"/>
                <a:cs typeface="Arial" panose="020B0604020202020204" pitchFamily="34" charset="0"/>
              </a:rPr>
              <a:t>preferred</a:t>
            </a:r>
            <a:r>
              <a:rPr kumimoji="0" lang="fr-FR" altLang="en-US" sz="2000" b="0" i="1" u="none" strike="noStrike" kern="0" cap="none" spc="0" normalizeH="0" baseline="0" noProof="0" dirty="0" smtClean="0">
                <a:ln>
                  <a:noFill/>
                </a:ln>
                <a:solidFill>
                  <a:sysClr val="windowText" lastClr="000000"/>
                </a:solidFill>
                <a:effectLst/>
                <a:uLnTx/>
                <a:uFillTx/>
                <a:latin typeface="Century Gothic"/>
                <a:cs typeface="Arial" panose="020B0604020202020204" pitchFamily="34" charset="0"/>
              </a:rPr>
              <a:t>  </a:t>
            </a:r>
            <a:r>
              <a:rPr kumimoji="0" lang="fr-FR" altLang="en-US" sz="2000" b="0" i="1" u="none" strike="noStrike" kern="0" cap="none" spc="0" normalizeH="0" baseline="0" noProof="0" dirty="0" err="1" smtClean="0">
                <a:ln>
                  <a:noFill/>
                </a:ln>
                <a:solidFill>
                  <a:sysClr val="windowText" lastClr="000000"/>
                </a:solidFill>
                <a:effectLst/>
                <a:uLnTx/>
                <a:uFillTx/>
                <a:latin typeface="Century Gothic"/>
                <a:cs typeface="Arial" panose="020B0604020202020204" pitchFamily="34" charset="0"/>
              </a:rPr>
              <a:t>financial</a:t>
            </a:r>
            <a:r>
              <a:rPr kumimoji="0" lang="fr-FR" altLang="en-US" sz="2000" b="0" i="1" u="none" strike="noStrike" kern="0" cap="none" spc="0" normalizeH="0" baseline="0" noProof="0" dirty="0" smtClean="0">
                <a:ln>
                  <a:noFill/>
                </a:ln>
                <a:solidFill>
                  <a:sysClr val="windowText" lastClr="000000"/>
                </a:solidFill>
                <a:effectLst/>
                <a:uLnTx/>
                <a:uFillTx/>
                <a:latin typeface="Century Gothic"/>
                <a:cs typeface="Arial" panose="020B0604020202020204" pitchFamily="34" charset="0"/>
              </a:rPr>
              <a:t> services  </a:t>
            </a:r>
            <a:r>
              <a:rPr kumimoji="0" lang="fr-FR" altLang="en-US" sz="2000" b="0" i="1" u="none" strike="noStrike" kern="0" cap="none" spc="0" normalizeH="0" baseline="0" noProof="0" dirty="0" err="1" smtClean="0">
                <a:ln>
                  <a:noFill/>
                </a:ln>
                <a:solidFill>
                  <a:sysClr val="windowText" lastClr="000000"/>
                </a:solidFill>
                <a:effectLst/>
                <a:uLnTx/>
                <a:uFillTx/>
                <a:latin typeface="Century Gothic"/>
                <a:cs typeface="Arial" panose="020B0604020202020204" pitchFamily="34" charset="0"/>
              </a:rPr>
              <a:t>firm</a:t>
            </a:r>
            <a:r>
              <a:rPr kumimoji="0" lang="fr-FR" altLang="en-US" sz="2000" b="0" i="1" u="none" strike="noStrike" kern="0" cap="none" spc="0" normalizeH="0" baseline="0" noProof="0" dirty="0" smtClean="0">
                <a:ln>
                  <a:noFill/>
                </a:ln>
                <a:solidFill>
                  <a:sysClr val="windowText" lastClr="000000"/>
                </a:solidFill>
                <a:effectLst/>
                <a:uLnTx/>
                <a:uFillTx/>
                <a:latin typeface="Century Gothic"/>
                <a:cs typeface="Arial" panose="020B0604020202020204" pitchFamily="34" charset="0"/>
              </a:rPr>
              <a:t>  for clients  </a:t>
            </a:r>
            <a:r>
              <a:rPr kumimoji="0" lang="fr-FR" altLang="en-US" sz="2000" b="0" i="1" u="none" strike="noStrike" kern="0" cap="none" spc="0" normalizeH="0" baseline="0" noProof="0" dirty="0" err="1" smtClean="0">
                <a:ln>
                  <a:noFill/>
                </a:ln>
                <a:solidFill>
                  <a:sysClr val="windowText" lastClr="000000"/>
                </a:solidFill>
                <a:effectLst/>
                <a:uLnTx/>
                <a:uFillTx/>
                <a:latin typeface="Century Gothic"/>
                <a:cs typeface="Arial" panose="020B0604020202020204" pitchFamily="34" charset="0"/>
              </a:rPr>
              <a:t>seeking</a:t>
            </a:r>
            <a:r>
              <a:rPr kumimoji="0" lang="fr-FR" altLang="en-US" sz="2000" b="0" i="1" u="none" strike="noStrike" kern="0" cap="none" spc="0" normalizeH="0" baseline="0" noProof="0" dirty="0" smtClean="0">
                <a:ln>
                  <a:noFill/>
                </a:ln>
                <a:solidFill>
                  <a:sysClr val="windowText" lastClr="000000"/>
                </a:solidFill>
                <a:effectLst/>
                <a:uLnTx/>
                <a:uFillTx/>
                <a:latin typeface="Century Gothic"/>
                <a:cs typeface="Arial" panose="020B0604020202020204" pitchFamily="34" charset="0"/>
              </a:rPr>
              <a:t>  to </a:t>
            </a:r>
            <a:r>
              <a:rPr kumimoji="0" lang="fr-FR" altLang="en-US" sz="2000" b="0" i="1" u="none" strike="noStrike" kern="0" cap="none" spc="0" normalizeH="0" baseline="0" noProof="0" dirty="0" err="1" smtClean="0">
                <a:ln>
                  <a:noFill/>
                </a:ln>
                <a:solidFill>
                  <a:sysClr val="windowText" lastClr="000000"/>
                </a:solidFill>
                <a:effectLst/>
                <a:uLnTx/>
                <a:uFillTx/>
                <a:latin typeface="Century Gothic"/>
                <a:cs typeface="Arial" panose="020B0604020202020204" pitchFamily="34" charset="0"/>
              </a:rPr>
              <a:t>transact</a:t>
            </a:r>
            <a:r>
              <a:rPr kumimoji="0" lang="fr-FR" altLang="en-US" sz="2000" b="0" i="1" u="none" strike="noStrike" kern="0" cap="none" spc="0" normalizeH="0" baseline="0" noProof="0" dirty="0" smtClean="0">
                <a:ln>
                  <a:noFill/>
                </a:ln>
                <a:solidFill>
                  <a:sysClr val="windowText" lastClr="000000"/>
                </a:solidFill>
                <a:effectLst/>
                <a:uLnTx/>
                <a:uFillTx/>
                <a:latin typeface="Century Gothic"/>
                <a:cs typeface="Arial" panose="020B0604020202020204" pitchFamily="34" charset="0"/>
              </a:rPr>
              <a:t>  on the  </a:t>
            </a:r>
            <a:r>
              <a:rPr kumimoji="0" lang="fr-FR" altLang="en-US" sz="2000" b="0" i="1" u="none" strike="noStrike" kern="0" cap="none" spc="0" normalizeH="0" baseline="0" noProof="0" dirty="0" err="1" smtClean="0">
                <a:ln>
                  <a:noFill/>
                </a:ln>
                <a:solidFill>
                  <a:sysClr val="windowText" lastClr="000000"/>
                </a:solidFill>
                <a:effectLst/>
                <a:uLnTx/>
                <a:uFillTx/>
                <a:latin typeface="Century Gothic"/>
                <a:cs typeface="Arial" panose="020B0604020202020204" pitchFamily="34" charset="0"/>
              </a:rPr>
              <a:t>African</a:t>
            </a:r>
            <a:r>
              <a:rPr kumimoji="0" lang="fr-FR" altLang="en-US" sz="2000" b="0" i="1" u="none" strike="noStrike" kern="0" cap="none" spc="0" normalizeH="0" baseline="0" noProof="0" dirty="0" smtClean="0">
                <a:ln>
                  <a:noFill/>
                </a:ln>
                <a:solidFill>
                  <a:sysClr val="windowText" lastClr="000000"/>
                </a:solidFill>
                <a:effectLst/>
                <a:uLnTx/>
                <a:uFillTx/>
                <a:latin typeface="Century Gothic"/>
                <a:cs typeface="Arial" panose="020B0604020202020204" pitchFamily="34" charset="0"/>
              </a:rPr>
              <a:t>  Continent </a:t>
            </a:r>
          </a:p>
        </p:txBody>
      </p:sp>
      <p:sp>
        <p:nvSpPr>
          <p:cNvPr id="8" name="Rectangle à coins arrondis 9"/>
          <p:cNvSpPr>
            <a:spLocks noChangeArrowheads="1"/>
          </p:cNvSpPr>
          <p:nvPr/>
        </p:nvSpPr>
        <p:spPr bwMode="auto">
          <a:xfrm>
            <a:off x="1822585" y="3226416"/>
            <a:ext cx="6775450" cy="1800274"/>
          </a:xfrm>
          <a:prstGeom prst="roundRect">
            <a:avLst>
              <a:gd name="adj" fmla="val 16667"/>
            </a:avLst>
          </a:prstGeom>
          <a:solidFill>
            <a:srgbClr val="00B0F0"/>
          </a:solidFill>
          <a:ln>
            <a:noFill/>
          </a:ln>
          <a:extLst>
            <a:ext uri="{91240B29-F687-4F45-9708-019B960494DF}">
              <a14:hiddenLine xmlns:a14="http://schemas.microsoft.com/office/drawing/2010/main" w="12700" algn="ctr">
                <a:solidFill>
                  <a:srgbClr val="000000"/>
                </a:solidFill>
                <a:round/>
                <a:headEnd type="none" w="sm" len="sm"/>
                <a:tailEnd type="none" w="sm" len="sm"/>
              </a14:hiddenLine>
            </a:ext>
          </a:ex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altLang="en-US" sz="2400" b="1" i="0" u="none" strike="noStrike" kern="0" cap="none" spc="0" normalizeH="0" baseline="0" noProof="0" dirty="0" smtClean="0">
                <a:ln>
                  <a:noFill/>
                </a:ln>
                <a:solidFill>
                  <a:sysClr val="windowText" lastClr="000000"/>
                </a:solidFill>
                <a:effectLst/>
                <a:uLnTx/>
                <a:uFillTx/>
                <a:latin typeface="Century Gothic"/>
                <a:cs typeface="Arial" panose="020B0604020202020204" pitchFamily="34" charset="0"/>
              </a:rPr>
              <a:t>Our Mission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000" b="0" i="1" u="none" strike="noStrike" kern="0" cap="none" spc="0" normalizeH="0" baseline="0" noProof="0" dirty="0">
                <a:ln>
                  <a:noFill/>
                </a:ln>
                <a:solidFill>
                  <a:sysClr val="windowText" lastClr="000000"/>
                </a:solidFill>
                <a:effectLst/>
                <a:uLnTx/>
                <a:uFillTx/>
                <a:latin typeface="Century Gothic"/>
                <a:cs typeface="Arial" panose="020B0604020202020204" pitchFamily="34" charset="0"/>
              </a:rPr>
              <a:t>Creating a strong competitive advantage for the client and the company using our international expertise combined with our local knowledge utilising resilient and flexible integrated business models.</a:t>
            </a:r>
            <a:endParaRPr kumimoji="0" lang="fr-FR" altLang="en-US" sz="2000" b="1" i="0" u="none" strike="noStrike" kern="0" cap="none" spc="0" normalizeH="0" baseline="0" noProof="0" dirty="0" smtClean="0">
              <a:ln>
                <a:noFill/>
              </a:ln>
              <a:solidFill>
                <a:sysClr val="window" lastClr="FFFFFF"/>
              </a:solidFill>
              <a:effectLst/>
              <a:uLnTx/>
              <a:uFillTx/>
              <a:latin typeface="Century Gothic"/>
              <a:cs typeface="Arial" panose="020B0604020202020204" pitchFamily="34" charset="0"/>
            </a:endParaRPr>
          </a:p>
        </p:txBody>
      </p:sp>
      <p:grpSp>
        <p:nvGrpSpPr>
          <p:cNvPr id="9" name="Groupe 26"/>
          <p:cNvGrpSpPr>
            <a:grpSpLocks/>
          </p:cNvGrpSpPr>
          <p:nvPr/>
        </p:nvGrpSpPr>
        <p:grpSpPr bwMode="auto">
          <a:xfrm>
            <a:off x="2029215" y="5154428"/>
            <a:ext cx="6646863" cy="1584325"/>
            <a:chOff x="729317" y="5741908"/>
            <a:chExt cx="4671099" cy="838979"/>
          </a:xfrm>
        </p:grpSpPr>
        <p:sp>
          <p:nvSpPr>
            <p:cNvPr id="10" name="Rectangle à coins arrondis 30"/>
            <p:cNvSpPr/>
            <p:nvPr/>
          </p:nvSpPr>
          <p:spPr bwMode="auto">
            <a:xfrm>
              <a:off x="729317" y="6151310"/>
              <a:ext cx="4499957" cy="337945"/>
            </a:xfrm>
            <a:prstGeom prst="roundRect">
              <a:avLst/>
            </a:prstGeom>
            <a:noFill/>
            <a:ln w="12700" cap="flat" cmpd="sng" algn="ctr">
              <a:solidFill>
                <a:schemeClr val="bg1">
                  <a:lumMod val="85000"/>
                </a:schemeClr>
              </a:solidFill>
              <a:prstDash val="solid"/>
              <a:round/>
              <a:headEnd type="none" w="sm" len="sm"/>
              <a:tailEnd type="none" w="sm" len="sm"/>
            </a:ln>
            <a:effectLst/>
          </p:spPr>
          <p:txBody>
            <a:bodyPr lIns="36000" tIns="72000" rIns="36000" bIns="0" anchor="b"/>
            <a:lstStyle/>
            <a:p>
              <a:pPr algn="ctr">
                <a:defRPr/>
              </a:pPr>
              <a:endParaRPr lang="fr-FR" sz="2000" b="1" dirty="0">
                <a:solidFill>
                  <a:srgbClr val="00B0F0"/>
                </a:solidFill>
                <a:latin typeface="+mj-lt"/>
                <a:cs typeface="+mn-cs"/>
              </a:endParaRPr>
            </a:p>
          </p:txBody>
        </p:sp>
        <p:sp>
          <p:nvSpPr>
            <p:cNvPr id="11" name="Rectangle à coins arrondis 10"/>
            <p:cNvSpPr/>
            <p:nvPr/>
          </p:nvSpPr>
          <p:spPr bwMode="auto">
            <a:xfrm>
              <a:off x="729317" y="5741908"/>
              <a:ext cx="4671099" cy="838979"/>
            </a:xfrm>
            <a:prstGeom prst="roundRect">
              <a:avLst/>
            </a:prstGeom>
            <a:solidFill>
              <a:srgbClr val="FFC000"/>
            </a:solidFill>
            <a:ln w="12700" cap="flat" cmpd="sng" algn="ctr">
              <a:noFill/>
              <a:prstDash val="solid"/>
              <a:round/>
              <a:headEnd type="none" w="sm" len="sm"/>
              <a:tailEnd type="none" w="sm" len="sm"/>
            </a:ln>
            <a:effectLst/>
          </p:spPr>
          <p:txBody>
            <a:bodyPr anchor="ctr"/>
            <a:lstStyle/>
            <a:p>
              <a:pPr algn="ctr">
                <a:defRPr/>
              </a:pPr>
              <a:r>
                <a:rPr lang="fr-FR" sz="2400" b="1" dirty="0">
                  <a:latin typeface="+mj-lt"/>
                  <a:cs typeface="+mn-cs"/>
                </a:rPr>
                <a:t>Our Values</a:t>
              </a:r>
            </a:p>
            <a:p>
              <a:pPr algn="ctr">
                <a:defRPr/>
              </a:pPr>
              <a:r>
                <a:rPr lang="fr-FR" sz="2000" i="1" dirty="0" err="1">
                  <a:latin typeface="+mj-lt"/>
                  <a:cs typeface="+mn-cs"/>
                </a:rPr>
                <a:t>Integrity</a:t>
              </a:r>
              <a:r>
                <a:rPr lang="fr-FR" sz="2000" i="1" dirty="0">
                  <a:latin typeface="+mj-lt"/>
                  <a:cs typeface="+mn-cs"/>
                </a:rPr>
                <a:t>, </a:t>
              </a:r>
              <a:r>
                <a:rPr lang="fr-FR" sz="2000" i="1" dirty="0" err="1">
                  <a:latin typeface="+mj-lt"/>
                  <a:cs typeface="+mn-cs"/>
                </a:rPr>
                <a:t>Teamwork</a:t>
              </a:r>
              <a:r>
                <a:rPr lang="fr-FR" sz="2000" i="1" dirty="0">
                  <a:latin typeface="+mj-lt"/>
                  <a:cs typeface="+mn-cs"/>
                </a:rPr>
                <a:t>, </a:t>
              </a:r>
              <a:r>
                <a:rPr lang="fr-FR" sz="2000" i="1" dirty="0" err="1">
                  <a:latin typeface="+mj-lt"/>
                  <a:cs typeface="+mn-cs"/>
                </a:rPr>
                <a:t>Accountability</a:t>
              </a:r>
              <a:r>
                <a:rPr lang="fr-FR" sz="2000" i="1" dirty="0">
                  <a:latin typeface="+mj-lt"/>
                  <a:cs typeface="+mn-cs"/>
                </a:rPr>
                <a:t>,</a:t>
              </a:r>
            </a:p>
            <a:p>
              <a:pPr algn="ctr">
                <a:defRPr/>
              </a:pPr>
              <a:r>
                <a:rPr lang="fr-FR" sz="2000" i="1" dirty="0">
                  <a:latin typeface="+mj-lt"/>
                  <a:cs typeface="+mn-cs"/>
                </a:rPr>
                <a:t> Innovation &amp; Excellence, Respect</a:t>
              </a:r>
            </a:p>
            <a:p>
              <a:pPr algn="ctr">
                <a:defRPr/>
              </a:pPr>
              <a:endParaRPr lang="fr-FR" sz="2000" b="1" dirty="0">
                <a:solidFill>
                  <a:schemeClr val="tx1">
                    <a:lumMod val="65000"/>
                    <a:lumOff val="35000"/>
                  </a:schemeClr>
                </a:solidFill>
                <a:latin typeface="+mj-lt"/>
                <a:cs typeface="+mn-cs"/>
              </a:endParaRPr>
            </a:p>
          </p:txBody>
        </p:sp>
      </p:grpSp>
    </p:spTree>
    <p:extLst>
      <p:ext uri="{BB962C8B-B14F-4D97-AF65-F5344CB8AC3E}">
        <p14:creationId xmlns:p14="http://schemas.microsoft.com/office/powerpoint/2010/main" val="170133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705294"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11557" y="407690"/>
            <a:ext cx="4186106" cy="400110"/>
          </a:xfrm>
          <a:prstGeom prst="rect">
            <a:avLst/>
          </a:prstGeom>
          <a:noFill/>
        </p:spPr>
        <p:txBody>
          <a:bodyPr wrap="square" rtlCol="0">
            <a:spAutoFit/>
          </a:bodyPr>
          <a:lstStyle/>
          <a:p>
            <a:r>
              <a:rPr lang="en-GB" sz="2000" b="1" dirty="0" smtClean="0">
                <a:solidFill>
                  <a:schemeClr val="bg1"/>
                </a:solidFill>
                <a:latin typeface="GaramondItcTEE" pitchFamily="2" charset="0"/>
              </a:rPr>
              <a:t>ORGANOGRAM ( GROUP)</a:t>
            </a:r>
            <a:endParaRPr lang="en-GB" sz="2000"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grpSp>
        <p:nvGrpSpPr>
          <p:cNvPr id="7" name="Group 6"/>
          <p:cNvGrpSpPr/>
          <p:nvPr/>
        </p:nvGrpSpPr>
        <p:grpSpPr>
          <a:xfrm>
            <a:off x="681770" y="1218002"/>
            <a:ext cx="8785787" cy="5047676"/>
            <a:chOff x="681770" y="1218002"/>
            <a:chExt cx="7851189" cy="5047676"/>
          </a:xfrm>
        </p:grpSpPr>
        <p:cxnSp>
          <p:nvCxnSpPr>
            <p:cNvPr id="8" name="Straight Arrow Connector 7"/>
            <p:cNvCxnSpPr>
              <a:stCxn id="11" idx="3"/>
              <a:endCxn id="12" idx="1"/>
            </p:cNvCxnSpPr>
            <p:nvPr/>
          </p:nvCxnSpPr>
          <p:spPr>
            <a:xfrm flipH="1">
              <a:off x="696053" y="2039046"/>
              <a:ext cx="7657210" cy="1"/>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517516" y="1264738"/>
              <a:ext cx="6242" cy="3892454"/>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681770" y="1218002"/>
              <a:ext cx="7671493" cy="477169"/>
            </a:xfrm>
            <a:prstGeom prst="round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Garamond" panose="02020404030301010803" pitchFamily="18" charset="0"/>
                </a:rPr>
                <a:t>Board of Directors</a:t>
              </a:r>
              <a:endParaRPr lang="en-US" sz="1400" b="1" i="1" dirty="0">
                <a:solidFill>
                  <a:schemeClr val="bg1"/>
                </a:solidFill>
                <a:latin typeface="Garamond" panose="02020404030301010803" pitchFamily="18" charset="0"/>
              </a:endParaRPr>
            </a:p>
          </p:txBody>
        </p:sp>
        <p:sp>
          <p:nvSpPr>
            <p:cNvPr id="11" name="Rounded Rectangle 10"/>
            <p:cNvSpPr/>
            <p:nvPr/>
          </p:nvSpPr>
          <p:spPr>
            <a:xfrm>
              <a:off x="6855663" y="1859046"/>
              <a:ext cx="1497600" cy="360000"/>
            </a:xfrm>
            <a:prstGeom prst="roundRect">
              <a:avLst/>
            </a:prstGeom>
            <a:solidFill>
              <a:schemeClr val="bg1"/>
            </a:solid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accent1">
                      <a:lumMod val="75000"/>
                    </a:schemeClr>
                  </a:solidFill>
                  <a:latin typeface="Garamond" panose="02020404030301010803" pitchFamily="18" charset="0"/>
                </a:rPr>
                <a:t>Governance</a:t>
              </a:r>
              <a:endParaRPr lang="en-US" sz="1200" b="1" i="1" dirty="0">
                <a:solidFill>
                  <a:schemeClr val="accent1">
                    <a:lumMod val="75000"/>
                  </a:schemeClr>
                </a:solidFill>
                <a:latin typeface="Garamond" panose="02020404030301010803" pitchFamily="18" charset="0"/>
              </a:endParaRPr>
            </a:p>
          </p:txBody>
        </p:sp>
        <p:sp>
          <p:nvSpPr>
            <p:cNvPr id="12" name="Rounded Rectangle 11"/>
            <p:cNvSpPr/>
            <p:nvPr/>
          </p:nvSpPr>
          <p:spPr>
            <a:xfrm>
              <a:off x="696053" y="1859047"/>
              <a:ext cx="1499066" cy="360000"/>
            </a:xfrm>
            <a:prstGeom prst="roundRect">
              <a:avLst/>
            </a:prstGeom>
            <a:solidFill>
              <a:schemeClr val="bg1"/>
            </a:solid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accent1">
                      <a:lumMod val="75000"/>
                    </a:schemeClr>
                  </a:solidFill>
                  <a:latin typeface="Garamond" panose="02020404030301010803" pitchFamily="18" charset="0"/>
                </a:rPr>
                <a:t>Risk Management</a:t>
              </a:r>
              <a:endParaRPr lang="en-US" sz="1200" b="1" i="1" dirty="0">
                <a:solidFill>
                  <a:schemeClr val="accent1">
                    <a:lumMod val="75000"/>
                  </a:schemeClr>
                </a:solidFill>
                <a:latin typeface="Garamond" panose="02020404030301010803" pitchFamily="18" charset="0"/>
              </a:endParaRPr>
            </a:p>
          </p:txBody>
        </p:sp>
        <p:cxnSp>
          <p:nvCxnSpPr>
            <p:cNvPr id="13" name="Straight Arrow Connector 12"/>
            <p:cNvCxnSpPr/>
            <p:nvPr/>
          </p:nvCxnSpPr>
          <p:spPr>
            <a:xfrm flipH="1">
              <a:off x="1970544" y="3717032"/>
              <a:ext cx="5189679" cy="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923928" y="4192722"/>
              <a:ext cx="1152647" cy="676438"/>
            </a:xfrm>
            <a:prstGeom prst="roundRect">
              <a:avLst/>
            </a:prstGeom>
            <a:solidFill>
              <a:srgbClr val="2A7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latin typeface="Garamond" panose="02020404030301010803" pitchFamily="18" charset="0"/>
                </a:rPr>
                <a:t>Shared Services</a:t>
              </a:r>
              <a:endParaRPr lang="en-US" sz="1050" b="1" dirty="0">
                <a:latin typeface="Garamond" panose="02020404030301010803" pitchFamily="18" charset="0"/>
              </a:endParaRPr>
            </a:p>
          </p:txBody>
        </p:sp>
        <p:sp>
          <p:nvSpPr>
            <p:cNvPr id="15" name="Rounded Rectangle 14"/>
            <p:cNvSpPr/>
            <p:nvPr/>
          </p:nvSpPr>
          <p:spPr>
            <a:xfrm>
              <a:off x="3923928" y="2492896"/>
              <a:ext cx="1152647" cy="676438"/>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latin typeface="Garamond" panose="02020404030301010803" pitchFamily="18" charset="0"/>
                </a:rPr>
                <a:t>GMD</a:t>
              </a:r>
              <a:endParaRPr lang="en-US" sz="1050" b="1" dirty="0">
                <a:solidFill>
                  <a:schemeClr val="bg1"/>
                </a:solidFill>
                <a:latin typeface="Garamond" panose="02020404030301010803" pitchFamily="18" charset="0"/>
              </a:endParaRPr>
            </a:p>
          </p:txBody>
        </p:sp>
        <p:cxnSp>
          <p:nvCxnSpPr>
            <p:cNvPr id="16" name="Straight Arrow Connector 15"/>
            <p:cNvCxnSpPr/>
            <p:nvPr/>
          </p:nvCxnSpPr>
          <p:spPr>
            <a:xfrm flipH="1" flipV="1">
              <a:off x="1403648" y="5157192"/>
              <a:ext cx="6552987" cy="201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6007576" y="3356992"/>
              <a:ext cx="1152647" cy="676438"/>
            </a:xfrm>
            <a:prstGeom prst="round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latin typeface="Garamond" panose="02020404030301010803" pitchFamily="18" charset="0"/>
                </a:rPr>
                <a:t>MD Microfinance</a:t>
              </a:r>
              <a:endParaRPr lang="en-US" sz="1050" b="1" dirty="0">
                <a:latin typeface="Garamond" panose="02020404030301010803" pitchFamily="18" charset="0"/>
              </a:endParaRPr>
            </a:p>
          </p:txBody>
        </p:sp>
        <p:sp>
          <p:nvSpPr>
            <p:cNvPr id="18" name="Rounded Rectangle 17"/>
            <p:cNvSpPr/>
            <p:nvPr/>
          </p:nvSpPr>
          <p:spPr>
            <a:xfrm>
              <a:off x="1970544" y="3356992"/>
              <a:ext cx="1152647" cy="676438"/>
            </a:xfrm>
            <a:prstGeom prst="roundRect">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latin typeface="Garamond" panose="02020404030301010803" pitchFamily="18" charset="0"/>
                </a:rPr>
                <a:t>MD  Stockbroking</a:t>
              </a:r>
              <a:endParaRPr lang="en-US" sz="1050" b="1" dirty="0">
                <a:latin typeface="Garamond" panose="02020404030301010803" pitchFamily="18" charset="0"/>
              </a:endParaRPr>
            </a:p>
          </p:txBody>
        </p:sp>
        <p:sp>
          <p:nvSpPr>
            <p:cNvPr id="19" name="Rounded Rectangle 18"/>
            <p:cNvSpPr/>
            <p:nvPr/>
          </p:nvSpPr>
          <p:spPr>
            <a:xfrm>
              <a:off x="2661633" y="1859050"/>
              <a:ext cx="1499066" cy="360000"/>
            </a:xfrm>
            <a:prstGeom prst="roundRect">
              <a:avLst/>
            </a:prstGeom>
            <a:solidFill>
              <a:schemeClr val="bg1"/>
            </a:solid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accent1">
                      <a:lumMod val="75000"/>
                    </a:schemeClr>
                  </a:solidFill>
                  <a:latin typeface="Garamond" panose="02020404030301010803" pitchFamily="18" charset="0"/>
                </a:rPr>
                <a:t>Audit</a:t>
              </a:r>
              <a:endParaRPr lang="en-US" sz="1200" b="1" i="1" dirty="0">
                <a:solidFill>
                  <a:schemeClr val="accent1">
                    <a:lumMod val="75000"/>
                  </a:schemeClr>
                </a:solidFill>
                <a:latin typeface="Garamond" panose="02020404030301010803" pitchFamily="18" charset="0"/>
              </a:endParaRPr>
            </a:p>
          </p:txBody>
        </p:sp>
        <p:sp>
          <p:nvSpPr>
            <p:cNvPr id="20" name="Rounded Rectangle 19"/>
            <p:cNvSpPr/>
            <p:nvPr/>
          </p:nvSpPr>
          <p:spPr>
            <a:xfrm>
              <a:off x="4860032" y="1863370"/>
              <a:ext cx="1499066" cy="360000"/>
            </a:xfrm>
            <a:prstGeom prst="roundRect">
              <a:avLst/>
            </a:prstGeom>
            <a:solidFill>
              <a:schemeClr val="bg1"/>
            </a:solidFill>
            <a:ln>
              <a:solidFill>
                <a:schemeClr val="tx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accent1">
                      <a:lumMod val="75000"/>
                    </a:schemeClr>
                  </a:solidFill>
                  <a:latin typeface="Garamond" panose="02020404030301010803" pitchFamily="18" charset="0"/>
                </a:rPr>
                <a:t>Finance &amp; Investment</a:t>
              </a:r>
              <a:endParaRPr lang="en-US" sz="1200" b="1" i="1" dirty="0">
                <a:solidFill>
                  <a:schemeClr val="accent1">
                    <a:lumMod val="75000"/>
                  </a:schemeClr>
                </a:solidFill>
                <a:latin typeface="Garamond" panose="02020404030301010803" pitchFamily="18" charset="0"/>
              </a:endParaRPr>
            </a:p>
          </p:txBody>
        </p:sp>
        <p:cxnSp>
          <p:nvCxnSpPr>
            <p:cNvPr id="21" name="Straight Arrow Connector 20"/>
            <p:cNvCxnSpPr>
              <a:endCxn id="22" idx="2"/>
            </p:cNvCxnSpPr>
            <p:nvPr/>
          </p:nvCxnSpPr>
          <p:spPr>
            <a:xfrm flipH="1">
              <a:off x="1403389" y="5159208"/>
              <a:ext cx="260" cy="110647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827065" y="5589240"/>
              <a:ext cx="1152647" cy="676438"/>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Garamond" panose="02020404030301010803" pitchFamily="18" charset="0"/>
                </a:rPr>
                <a:t>Legal &amp; Compliance</a:t>
              </a:r>
              <a:endParaRPr lang="en-US" sz="1200" b="1" dirty="0">
                <a:latin typeface="Garamond" panose="02020404030301010803" pitchFamily="18" charset="0"/>
              </a:endParaRPr>
            </a:p>
          </p:txBody>
        </p:sp>
        <p:cxnSp>
          <p:nvCxnSpPr>
            <p:cNvPr id="23" name="Straight Arrow Connector 22"/>
            <p:cNvCxnSpPr>
              <a:endCxn id="24" idx="2"/>
            </p:cNvCxnSpPr>
            <p:nvPr/>
          </p:nvCxnSpPr>
          <p:spPr>
            <a:xfrm flipH="1">
              <a:off x="2915557" y="5157192"/>
              <a:ext cx="519" cy="110848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339233" y="5589240"/>
              <a:ext cx="1152647" cy="676438"/>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Garamond" panose="02020404030301010803" pitchFamily="18" charset="0"/>
                </a:rPr>
                <a:t>I.C.T</a:t>
              </a:r>
              <a:endParaRPr lang="en-US" sz="1200" b="1" dirty="0">
                <a:latin typeface="Garamond" panose="02020404030301010803" pitchFamily="18" charset="0"/>
              </a:endParaRPr>
            </a:p>
          </p:txBody>
        </p:sp>
        <p:cxnSp>
          <p:nvCxnSpPr>
            <p:cNvPr id="25" name="Straight Arrow Connector 24"/>
            <p:cNvCxnSpPr/>
            <p:nvPr/>
          </p:nvCxnSpPr>
          <p:spPr>
            <a:xfrm flipH="1">
              <a:off x="4500251" y="5157192"/>
              <a:ext cx="8542" cy="1080120"/>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007576" y="5157192"/>
              <a:ext cx="4585" cy="110848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30" idx="2"/>
            </p:cNvCxnSpPr>
            <p:nvPr/>
          </p:nvCxnSpPr>
          <p:spPr>
            <a:xfrm>
              <a:off x="7956377" y="5157192"/>
              <a:ext cx="259" cy="1108486"/>
            </a:xfrm>
            <a:prstGeom prst="straightConnector1">
              <a:avLst/>
            </a:prstGeom>
            <a:ln w="28575">
              <a:tailEnd type="none"/>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3995417" y="5560874"/>
              <a:ext cx="1152647" cy="676438"/>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Garamond" panose="02020404030301010803" pitchFamily="18" charset="0"/>
                </a:rPr>
                <a:t>HR</a:t>
              </a:r>
              <a:endParaRPr lang="en-US" sz="1200" b="1" dirty="0">
                <a:latin typeface="Garamond" panose="02020404030301010803" pitchFamily="18" charset="0"/>
              </a:endParaRPr>
            </a:p>
          </p:txBody>
        </p:sp>
        <p:sp>
          <p:nvSpPr>
            <p:cNvPr id="29" name="Rounded Rectangle 28"/>
            <p:cNvSpPr/>
            <p:nvPr/>
          </p:nvSpPr>
          <p:spPr>
            <a:xfrm>
              <a:off x="5508104" y="5589240"/>
              <a:ext cx="1152647" cy="676438"/>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Garamond" panose="02020404030301010803" pitchFamily="18" charset="0"/>
                </a:rPr>
                <a:t>Finance</a:t>
              </a:r>
              <a:endParaRPr lang="en-US" sz="1200" b="1" dirty="0">
                <a:latin typeface="Garamond" panose="02020404030301010803" pitchFamily="18" charset="0"/>
              </a:endParaRPr>
            </a:p>
          </p:txBody>
        </p:sp>
        <p:sp>
          <p:nvSpPr>
            <p:cNvPr id="30" name="Rounded Rectangle 29"/>
            <p:cNvSpPr/>
            <p:nvPr/>
          </p:nvSpPr>
          <p:spPr>
            <a:xfrm>
              <a:off x="7380312" y="5589240"/>
              <a:ext cx="1152647" cy="676438"/>
            </a:xfrm>
            <a:prstGeom prst="roundRect">
              <a:avLst/>
            </a:prstGeom>
            <a:solidFill>
              <a:srgbClr val="1F49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Garamond" panose="02020404030301010803" pitchFamily="18" charset="0"/>
                </a:rPr>
                <a:t>Internal Control</a:t>
              </a:r>
              <a:endParaRPr lang="en-US" sz="1200" b="1" dirty="0">
                <a:latin typeface="Garamond" panose="02020404030301010803" pitchFamily="18" charset="0"/>
              </a:endParaRPr>
            </a:p>
          </p:txBody>
        </p:sp>
      </p:grpSp>
    </p:spTree>
    <p:extLst>
      <p:ext uri="{BB962C8B-B14F-4D97-AF65-F5344CB8AC3E}">
        <p14:creationId xmlns:p14="http://schemas.microsoft.com/office/powerpoint/2010/main" val="2411797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705294"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27612" y="448260"/>
            <a:ext cx="4186106" cy="400110"/>
          </a:xfrm>
          <a:prstGeom prst="rect">
            <a:avLst/>
          </a:prstGeom>
          <a:noFill/>
        </p:spPr>
        <p:txBody>
          <a:bodyPr wrap="square" rtlCol="0">
            <a:spAutoFit/>
          </a:bodyPr>
          <a:lstStyle/>
          <a:p>
            <a:r>
              <a:rPr lang="en-GB" sz="2000" b="1" dirty="0" smtClean="0">
                <a:solidFill>
                  <a:schemeClr val="bg1"/>
                </a:solidFill>
                <a:latin typeface="GaramondItcTEE" pitchFamily="2" charset="0"/>
              </a:rPr>
              <a:t>BANK ORGANOGRAM</a:t>
            </a:r>
            <a:endParaRPr lang="en-GB" sz="2000"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796107853"/>
              </p:ext>
            </p:extLst>
          </p:nvPr>
        </p:nvGraphicFramePr>
        <p:xfrm>
          <a:off x="55879" y="907775"/>
          <a:ext cx="10649415" cy="6592495"/>
        </p:xfrm>
        <a:graphic>
          <a:graphicData uri="http://schemas.openxmlformats.org/presentationml/2006/ole">
            <mc:AlternateContent xmlns:mc="http://schemas.openxmlformats.org/markup-compatibility/2006">
              <mc:Choice xmlns:v="urn:schemas-microsoft-com:vml" Requires="v">
                <p:oleObj spid="_x0000_s1028" name="Document" r:id="rId4" imgW="10268491" imgH="6356036" progId="Word.Document.12">
                  <p:embed/>
                </p:oleObj>
              </mc:Choice>
              <mc:Fallback>
                <p:oleObj name="Document" r:id="rId4" imgW="10268491" imgH="6356036" progId="Word.Document.12">
                  <p:embed/>
                  <p:pic>
                    <p:nvPicPr>
                      <p:cNvPr id="0" name=""/>
                      <p:cNvPicPr/>
                      <p:nvPr/>
                    </p:nvPicPr>
                    <p:blipFill>
                      <a:blip r:embed="rId5"/>
                      <a:stretch>
                        <a:fillRect/>
                      </a:stretch>
                    </p:blipFill>
                    <p:spPr>
                      <a:xfrm>
                        <a:off x="55879" y="907775"/>
                        <a:ext cx="10649415" cy="6592495"/>
                      </a:xfrm>
                      <a:prstGeom prst="rect">
                        <a:avLst/>
                      </a:prstGeom>
                    </p:spPr>
                  </p:pic>
                </p:oleObj>
              </mc:Fallback>
            </mc:AlternateContent>
          </a:graphicData>
        </a:graphic>
      </p:graphicFrame>
    </p:spTree>
    <p:extLst>
      <p:ext uri="{BB962C8B-B14F-4D97-AF65-F5344CB8AC3E}">
        <p14:creationId xmlns:p14="http://schemas.microsoft.com/office/powerpoint/2010/main" val="8945142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8812"/>
            <a:ext cx="10705294"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27611" y="379828"/>
            <a:ext cx="4266419" cy="400110"/>
          </a:xfrm>
          <a:prstGeom prst="rect">
            <a:avLst/>
          </a:prstGeom>
          <a:noFill/>
        </p:spPr>
        <p:txBody>
          <a:bodyPr wrap="square" rtlCol="0">
            <a:spAutoFit/>
          </a:bodyPr>
          <a:lstStyle/>
          <a:p>
            <a:r>
              <a:rPr lang="en-GB" sz="2000" b="1" dirty="0" smtClean="0">
                <a:solidFill>
                  <a:schemeClr val="bg1"/>
                </a:solidFill>
                <a:latin typeface="GaramondItcTEE" pitchFamily="2" charset="0"/>
              </a:rPr>
              <a:t>CODE OF CONDUCT</a:t>
            </a:r>
            <a:endParaRPr lang="en-GB" sz="2000" b="1"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2" name="Rectangle 1"/>
          <p:cNvSpPr/>
          <p:nvPr/>
        </p:nvSpPr>
        <p:spPr>
          <a:xfrm>
            <a:off x="1871004" y="2025748"/>
            <a:ext cx="6145872" cy="584775"/>
          </a:xfrm>
          <a:prstGeom prst="rect">
            <a:avLst/>
          </a:prstGeom>
        </p:spPr>
        <p:txBody>
          <a:bodyPr wrap="square">
            <a:spAutoFit/>
          </a:bodyPr>
          <a:lstStyle/>
          <a:p>
            <a:pPr marL="180975" indent="-180975" algn="ctr">
              <a:spcBef>
                <a:spcPct val="20000"/>
              </a:spcBef>
              <a:buClr>
                <a:schemeClr val="accent1"/>
              </a:buClr>
              <a:defRPr/>
            </a:pPr>
            <a:endParaRPr lang="fr-FR" sz="3200" kern="0" dirty="0">
              <a:latin typeface="Garamond" pitchFamily="18" charset="0"/>
            </a:endParaRPr>
          </a:p>
        </p:txBody>
      </p:sp>
      <p:sp>
        <p:nvSpPr>
          <p:cNvPr id="4" name="Rectangle 3"/>
          <p:cNvSpPr/>
          <p:nvPr/>
        </p:nvSpPr>
        <p:spPr>
          <a:xfrm>
            <a:off x="492368" y="1465443"/>
            <a:ext cx="9762980" cy="3025444"/>
          </a:xfrm>
          <a:prstGeom prst="rect">
            <a:avLst/>
          </a:prstGeom>
        </p:spPr>
        <p:txBody>
          <a:bodyPr wrap="square">
            <a:spAutoFit/>
          </a:bodyPr>
          <a:lstStyle/>
          <a:p>
            <a:pPr marL="285750" indent="-285750" algn="just">
              <a:lnSpc>
                <a:spcPct val="115000"/>
              </a:lnSpc>
              <a:spcAft>
                <a:spcPts val="1000"/>
              </a:spcAft>
              <a:buFont typeface="Arial" pitchFamily="34" charset="0"/>
              <a:buChar char="•"/>
              <a:tabLst>
                <a:tab pos="2090738" algn="l"/>
              </a:tabLst>
            </a:pPr>
            <a:r>
              <a:rPr lang="en-GB" altLang="en-US" dirty="0">
                <a:latin typeface="Garamond" pitchFamily="18" charset="0"/>
                <a:ea typeface="Calibri" pitchFamily="34" charset="0"/>
                <a:cs typeface="Times New Roman" pitchFamily="18" charset="0"/>
              </a:rPr>
              <a:t>We are a financial services group operating in a regulated industry and staffed by professionals.</a:t>
            </a:r>
          </a:p>
          <a:p>
            <a:pPr marL="285750" indent="-285750" algn="just">
              <a:lnSpc>
                <a:spcPct val="115000"/>
              </a:lnSpc>
              <a:spcAft>
                <a:spcPts val="1000"/>
              </a:spcAft>
              <a:buFont typeface="Arial" pitchFamily="34" charset="0"/>
              <a:buChar char="•"/>
              <a:tabLst>
                <a:tab pos="2090738" algn="l"/>
              </a:tabLst>
            </a:pPr>
            <a:r>
              <a:rPr lang="en-GB" altLang="en-US" dirty="0">
                <a:latin typeface="Garamond" pitchFamily="18" charset="0"/>
                <a:ea typeface="Calibri" pitchFamily="34" charset="0"/>
                <a:cs typeface="Times New Roman" pitchFamily="18" charset="0"/>
              </a:rPr>
              <a:t>We expect all staff to conduct themselves in accordance with SEC, CBN, NDIC and NSE guidelines and professional ethics. </a:t>
            </a:r>
          </a:p>
          <a:p>
            <a:pPr marL="285750" indent="-285750" algn="just">
              <a:lnSpc>
                <a:spcPct val="115000"/>
              </a:lnSpc>
              <a:spcAft>
                <a:spcPts val="1000"/>
              </a:spcAft>
              <a:buFont typeface="Arial" pitchFamily="34" charset="0"/>
              <a:buChar char="•"/>
              <a:tabLst>
                <a:tab pos="2090738" algn="l"/>
              </a:tabLst>
            </a:pPr>
            <a:r>
              <a:rPr lang="en-GB" altLang="en-US" dirty="0">
                <a:latin typeface="Garamond" pitchFamily="18" charset="0"/>
                <a:ea typeface="Calibri" pitchFamily="34" charset="0"/>
                <a:cs typeface="Times New Roman" pitchFamily="18" charset="0"/>
              </a:rPr>
              <a:t>Always act with honesty and integrity. Never use knowledge of </a:t>
            </a:r>
            <a:r>
              <a:rPr lang="en-GB" altLang="en-US" dirty="0" smtClean="0">
                <a:latin typeface="Garamond" pitchFamily="18" charset="0"/>
                <a:ea typeface="Calibri" pitchFamily="34" charset="0"/>
                <a:cs typeface="Times New Roman" pitchFamily="18" charset="0"/>
              </a:rPr>
              <a:t>Declare </a:t>
            </a:r>
            <a:r>
              <a:rPr lang="en-GB" altLang="en-US" dirty="0">
                <a:latin typeface="Garamond" pitchFamily="18" charset="0"/>
                <a:ea typeface="Calibri" pitchFamily="34" charset="0"/>
                <a:cs typeface="Times New Roman" pitchFamily="18" charset="0"/>
              </a:rPr>
              <a:t>any conflicts of interest.  Resist being improperly influenced through acceptance of gifts or hospitality.</a:t>
            </a:r>
          </a:p>
          <a:p>
            <a:pPr marL="285750" indent="-285750" algn="just">
              <a:lnSpc>
                <a:spcPct val="115000"/>
              </a:lnSpc>
              <a:spcAft>
                <a:spcPts val="1000"/>
              </a:spcAft>
              <a:buFont typeface="Arial" pitchFamily="34" charset="0"/>
              <a:buChar char="•"/>
              <a:tabLst>
                <a:tab pos="2090738" algn="l"/>
              </a:tabLst>
            </a:pPr>
            <a:r>
              <a:rPr lang="en-GB" altLang="en-US" dirty="0">
                <a:latin typeface="Garamond" pitchFamily="18" charset="0"/>
                <a:ea typeface="Calibri" pitchFamily="34" charset="0"/>
                <a:cs typeface="Times New Roman" pitchFamily="18" charset="0"/>
              </a:rPr>
              <a:t>In addition, staff are expected to demonstrate </a:t>
            </a:r>
            <a:r>
              <a:rPr lang="en-GB" altLang="en-US" dirty="0" err="1">
                <a:latin typeface="Garamond" pitchFamily="18" charset="0"/>
                <a:ea typeface="Calibri" pitchFamily="34" charset="0"/>
                <a:cs typeface="Times New Roman" pitchFamily="18" charset="0"/>
              </a:rPr>
              <a:t>Primera</a:t>
            </a:r>
            <a:r>
              <a:rPr lang="en-GB" altLang="en-US" dirty="0">
                <a:latin typeface="Garamond" pitchFamily="18" charset="0"/>
                <a:ea typeface="Calibri" pitchFamily="34" charset="0"/>
                <a:cs typeface="Times New Roman" pitchFamily="18" charset="0"/>
              </a:rPr>
              <a:t> Africa core values in all their dealings, behaviour, appearance and utterances. information acquired through your role to inappropriately benefit yourself or others. </a:t>
            </a:r>
            <a:endParaRPr lang="en-GB" altLang="en-US" dirty="0">
              <a:latin typeface="Calibri" pitchFamily="34" charset="0"/>
              <a:ea typeface="Calibri" pitchFamily="34" charset="0"/>
              <a:cs typeface="Times New Roman" pitchFamily="18" charset="0"/>
            </a:endParaRPr>
          </a:p>
        </p:txBody>
      </p:sp>
    </p:spTree>
    <p:extLst>
      <p:ext uri="{BB962C8B-B14F-4D97-AF65-F5344CB8AC3E}">
        <p14:creationId xmlns:p14="http://schemas.microsoft.com/office/powerpoint/2010/main" val="1386554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43C4480-47C9-48EF-82BE-59E0CB86F8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705294" cy="7559675"/>
          </a:xfrm>
          <a:prstGeom prst="rect">
            <a:avLst/>
          </a:prstGeom>
        </p:spPr>
      </p:pic>
      <p:sp>
        <p:nvSpPr>
          <p:cNvPr id="5" name="TextBox 4">
            <a:extLst>
              <a:ext uri="{FF2B5EF4-FFF2-40B4-BE49-F238E27FC236}">
                <a16:creationId xmlns:a16="http://schemas.microsoft.com/office/drawing/2014/main" xmlns="" id="{B6E85F71-BB43-40B5-8005-074DE336457D}"/>
              </a:ext>
            </a:extLst>
          </p:cNvPr>
          <p:cNvSpPr txBox="1"/>
          <p:nvPr/>
        </p:nvSpPr>
        <p:spPr>
          <a:xfrm>
            <a:off x="727612" y="448260"/>
            <a:ext cx="4186106" cy="400110"/>
          </a:xfrm>
          <a:prstGeom prst="rect">
            <a:avLst/>
          </a:prstGeom>
          <a:noFill/>
        </p:spPr>
        <p:txBody>
          <a:bodyPr wrap="square" rtlCol="0">
            <a:spAutoFit/>
          </a:bodyPr>
          <a:lstStyle/>
          <a:p>
            <a:r>
              <a:rPr lang="en-GB" sz="2000" b="1" dirty="0" smtClean="0">
                <a:solidFill>
                  <a:schemeClr val="bg1"/>
                </a:solidFill>
                <a:latin typeface="GaramondItcTEE" pitchFamily="2" charset="0"/>
              </a:rPr>
              <a:t>INTERNAL PROCESSES </a:t>
            </a:r>
            <a:endParaRPr lang="en-GB" sz="2000" b="1" dirty="0">
              <a:solidFill>
                <a:schemeClr val="bg1"/>
              </a:solidFill>
              <a:latin typeface="GaramondItcTEE" pitchFamily="2" charset="0"/>
            </a:endParaRPr>
          </a:p>
        </p:txBody>
      </p:sp>
      <p:sp>
        <p:nvSpPr>
          <p:cNvPr id="6" name="TextBox 5">
            <a:extLst>
              <a:ext uri="{FF2B5EF4-FFF2-40B4-BE49-F238E27FC236}">
                <a16:creationId xmlns:a16="http://schemas.microsoft.com/office/drawing/2014/main" xmlns="" id="{A9357BC8-9ED9-475B-AD7E-DFE14FD23C53}"/>
              </a:ext>
            </a:extLst>
          </p:cNvPr>
          <p:cNvSpPr txBox="1"/>
          <p:nvPr/>
        </p:nvSpPr>
        <p:spPr>
          <a:xfrm>
            <a:off x="8303491" y="7015315"/>
            <a:ext cx="2142836" cy="261610"/>
          </a:xfrm>
          <a:prstGeom prst="rect">
            <a:avLst/>
          </a:prstGeom>
          <a:noFill/>
        </p:spPr>
        <p:txBody>
          <a:bodyPr wrap="square" rtlCol="0">
            <a:spAutoFit/>
          </a:bodyPr>
          <a:lstStyle/>
          <a:p>
            <a:pPr algn="r"/>
            <a:r>
              <a:rPr lang="en-GB" sz="1100" b="1" i="1" dirty="0">
                <a:solidFill>
                  <a:schemeClr val="bg1"/>
                </a:solidFill>
                <a:latin typeface="GaramondItcTEE" pitchFamily="2" charset="0"/>
              </a:rPr>
              <a:t>www.primeramfbank.com</a:t>
            </a:r>
            <a:endParaRPr lang="en-GB" sz="1100" i="1" dirty="0">
              <a:solidFill>
                <a:schemeClr val="bg1"/>
              </a:solidFill>
              <a:latin typeface="GaramondItcTEE" pitchFamily="2" charset="0"/>
            </a:endParaRPr>
          </a:p>
        </p:txBody>
      </p:sp>
      <p:sp>
        <p:nvSpPr>
          <p:cNvPr id="4" name="Rectangle 3"/>
          <p:cNvSpPr/>
          <p:nvPr/>
        </p:nvSpPr>
        <p:spPr>
          <a:xfrm>
            <a:off x="591332" y="1739411"/>
            <a:ext cx="9213850" cy="1754326"/>
          </a:xfrm>
          <a:prstGeom prst="rect">
            <a:avLst/>
          </a:prstGeom>
        </p:spPr>
        <p:txBody>
          <a:bodyPr wrap="square">
            <a:spAutoFit/>
          </a:bodyPr>
          <a:lstStyle/>
          <a:p>
            <a:pPr>
              <a:defRPr/>
            </a:pPr>
            <a:r>
              <a:rPr lang="en-ZA" b="1" dirty="0">
                <a:latin typeface="Garamond" pitchFamily="18" charset="0"/>
              </a:rPr>
              <a:t>Where can I find them?</a:t>
            </a:r>
          </a:p>
          <a:p>
            <a:pPr>
              <a:buFont typeface="Arial" charset="0"/>
              <a:buChar char="●"/>
              <a:defRPr/>
            </a:pPr>
            <a:r>
              <a:rPr lang="en-ZA" dirty="0">
                <a:latin typeface="Garamond" pitchFamily="18" charset="0"/>
              </a:rPr>
              <a:t>Our SLA’s (Service Level Agreements)  - It is important for all staff to know that each  unit has its procedural manual which serves as a guide to how a unit operates.</a:t>
            </a:r>
          </a:p>
          <a:p>
            <a:pPr>
              <a:defRPr/>
            </a:pPr>
            <a:endParaRPr lang="en-ZA" dirty="0">
              <a:latin typeface="Garamond" pitchFamily="18" charset="0"/>
            </a:endParaRPr>
          </a:p>
          <a:p>
            <a:pPr>
              <a:defRPr/>
            </a:pPr>
            <a:r>
              <a:rPr lang="en-ZA" dirty="0">
                <a:latin typeface="Garamond" pitchFamily="18" charset="0"/>
              </a:rPr>
              <a:t> </a:t>
            </a:r>
          </a:p>
          <a:p>
            <a:pPr>
              <a:buFont typeface="Arial" charset="0"/>
              <a:buChar char="●"/>
              <a:defRPr/>
            </a:pPr>
            <a:r>
              <a:rPr lang="en-ZA" dirty="0">
                <a:latin typeface="Garamond" pitchFamily="18" charset="0"/>
              </a:rPr>
              <a:t>Staff are expected to have this manuals and review them regularly.</a:t>
            </a:r>
            <a:endParaRPr lang="en-ZA" dirty="0">
              <a:latin typeface="Garamond" pitchFamily="18" charset="0"/>
            </a:endParaRPr>
          </a:p>
        </p:txBody>
      </p:sp>
    </p:spTree>
    <p:extLst>
      <p:ext uri="{BB962C8B-B14F-4D97-AF65-F5344CB8AC3E}">
        <p14:creationId xmlns:p14="http://schemas.microsoft.com/office/powerpoint/2010/main" val="4327831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403</TotalTime>
  <Words>1278</Words>
  <Application>Microsoft Office PowerPoint</Application>
  <PresentationFormat>Custom</PresentationFormat>
  <Paragraphs>173</Paragraphs>
  <Slides>21</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30" baseType="lpstr">
      <vt:lpstr>Arial</vt:lpstr>
      <vt:lpstr>Calibri</vt:lpstr>
      <vt:lpstr>Calibri Light</vt:lpstr>
      <vt:lpstr>Century Gothic</vt:lpstr>
      <vt:lpstr>Garamond</vt:lpstr>
      <vt:lpstr>GaramondItcTEE</vt:lpstr>
      <vt:lpstr>Times New Roman</vt:lpstr>
      <vt:lpstr>Office Theme</vt:lpstr>
      <vt:lpstr>Microsoft Word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Henry Ugah</dc:creator>
  <cp:lastModifiedBy>Emilomo Oputteh</cp:lastModifiedBy>
  <cp:revision>18</cp:revision>
  <dcterms:created xsi:type="dcterms:W3CDTF">2018-08-23T12:38:26Z</dcterms:created>
  <dcterms:modified xsi:type="dcterms:W3CDTF">2019-03-12T16:38:27Z</dcterms:modified>
</cp:coreProperties>
</file>